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6" r:id="rId2"/>
    <p:sldId id="419" r:id="rId3"/>
    <p:sldId id="350" r:id="rId4"/>
    <p:sldId id="420" r:id="rId5"/>
    <p:sldId id="331" r:id="rId6"/>
    <p:sldId id="371" r:id="rId7"/>
    <p:sldId id="372" r:id="rId8"/>
    <p:sldId id="417" r:id="rId9"/>
    <p:sldId id="341" r:id="rId10"/>
    <p:sldId id="401" r:id="rId11"/>
    <p:sldId id="408" r:id="rId12"/>
    <p:sldId id="415" r:id="rId13"/>
    <p:sldId id="421" r:id="rId14"/>
    <p:sldId id="422" r:id="rId15"/>
    <p:sldId id="423" r:id="rId16"/>
    <p:sldId id="424" r:id="rId17"/>
    <p:sldId id="425" r:id="rId18"/>
  </p:sldIdLst>
  <p:sldSz cx="9144000" cy="6858000" type="screen4x3"/>
  <p:notesSz cx="6858000" cy="9144000"/>
  <p:defaultTextStyle>
    <a:defPPr>
      <a:defRPr lang="fr-FR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7853C-536D-4A76-A0AE-DD22124D55A5}" styleName="Style à thème 1 - Accentuation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73A0DAA-6AF3-43AB-8588-CEC1D06C72B9}" styleName="Style moye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 autoAdjust="0"/>
    <p:restoredTop sz="95897" autoAdjust="0"/>
  </p:normalViewPr>
  <p:slideViewPr>
    <p:cSldViewPr>
      <p:cViewPr varScale="1">
        <p:scale>
          <a:sx n="114" d="100"/>
          <a:sy n="114" d="100"/>
        </p:scale>
        <p:origin x="152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F9A0826C-9D59-4EB5-B439-9C8741CA45B5}" type="datetimeFigureOut">
              <a:rPr lang="fr-FR"/>
              <a:pPr>
                <a:defRPr/>
              </a:pPr>
              <a:t>17/12/2025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r-FR" noProof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noProof="0"/>
              <a:t>Modifiez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  <a:p>
            <a:pPr lvl="3"/>
            <a:r>
              <a:rPr lang="fr-FR" noProof="0"/>
              <a:t>Quatrième niveau</a:t>
            </a:r>
          </a:p>
          <a:p>
            <a:pPr lvl="4"/>
            <a:r>
              <a:rPr lang="fr-FR" noProof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2DA10665-BD50-4482-8D2A-A9779FEAF1CD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r-FR" altLang="fr-FR"/>
          </a:p>
        </p:txBody>
      </p:sp>
      <p:sp>
        <p:nvSpPr>
          <p:cNvPr id="4100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4F468E0B-DC91-4502-AD1D-FCF69DD097D0}" type="slidenum">
              <a:rPr lang="fr-FR" altLang="fr-FR">
                <a:latin typeface="Calibri" panose="020F0502020204030204" pitchFamily="34" charset="0"/>
              </a:rPr>
              <a:pPr/>
              <a:t>1</a:t>
            </a:fld>
            <a:endParaRPr lang="fr-FR" altLang="fr-FR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fr-FR" altLang="fr-FR"/>
          </a:p>
        </p:txBody>
      </p:sp>
      <p:sp>
        <p:nvSpPr>
          <p:cNvPr id="8196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5BBB8964-7F7A-4A32-9D5C-91E30C168460}" type="slidenum">
              <a:rPr lang="fr-FR" altLang="fr-FR">
                <a:latin typeface="Calibri" panose="020F0502020204030204" pitchFamily="34" charset="0"/>
              </a:rPr>
              <a:pPr/>
              <a:t>3</a:t>
            </a:fld>
            <a:endParaRPr lang="fr-FR" altLang="fr-FR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93E294-0D03-4921-808D-371B978F1B4C}" type="datetimeFigureOut">
              <a:rPr lang="fr-FR"/>
              <a:pPr>
                <a:defRPr/>
              </a:pPr>
              <a:t>17/12/2025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73E721-8D15-494A-9540-D65BD950D742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8515970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95F9AE-4607-46E7-812C-93BE71D96BBA}" type="datetimeFigureOut">
              <a:rPr lang="fr-FR"/>
              <a:pPr>
                <a:defRPr/>
              </a:pPr>
              <a:t>17/12/2025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20FAF8-F182-40C1-9F83-70AFA123D0FC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9481056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9233CA-1109-4F44-AF76-63B5BBD0A4F0}" type="datetimeFigureOut">
              <a:rPr lang="fr-FR"/>
              <a:pPr>
                <a:defRPr/>
              </a:pPr>
              <a:t>17/12/2025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866BC5-7350-4EB1-AA15-52E97658F5FB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234420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Cliquez pour modifier le style du titre</a:t>
            </a:r>
            <a:endParaRPr lang="fr-FR"/>
          </a:p>
        </p:txBody>
      </p:sp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fr-FR" noProof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C7222C-8B4E-414B-856A-C4673BB6A35E}" type="datetimeFigureOut">
              <a:rPr lang="fr-FR"/>
              <a:pPr>
                <a:defRPr/>
              </a:pPr>
              <a:t>17/12/2025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8D786A-320A-46E5-9B5A-449D72F1798B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7515864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7171DD-DA40-4916-8594-8C52DA42D204}" type="datetimeFigureOut">
              <a:rPr lang="fr-FR"/>
              <a:pPr>
                <a:defRPr/>
              </a:pPr>
              <a:t>17/12/2025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490A58-6CAF-4CC1-9866-04FA1FAE24BA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1567932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D592B8-8CEC-4A49-B328-63E2F64C418D}" type="datetimeFigureOut">
              <a:rPr lang="fr-FR"/>
              <a:pPr>
                <a:defRPr/>
              </a:pPr>
              <a:t>17/12/2025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E508B9-C4DF-4BDC-8116-EF1B5C63C477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1397715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5909F0-4D88-4A36-BCFE-4582971DB0FD}" type="datetimeFigureOut">
              <a:rPr lang="fr-FR"/>
              <a:pPr>
                <a:defRPr/>
              </a:pPr>
              <a:t>17/12/2025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3BA139-6081-45FB-8AF3-E2101DA816E6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7837751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13B125-25EE-4B1C-A785-6216870A20C3}" type="datetimeFigureOut">
              <a:rPr lang="fr-FR"/>
              <a:pPr>
                <a:defRPr/>
              </a:pPr>
              <a:t>17/12/2025</a:t>
            </a:fld>
            <a:endParaRPr lang="fr-FR"/>
          </a:p>
        </p:txBody>
      </p:sp>
      <p:sp>
        <p:nvSpPr>
          <p:cNvPr id="8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6E5AAD-C7DB-4723-BE77-5BF18C4BAAB5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8780649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AC6758-A34C-4836-B5B1-AB6B4FC7C212}" type="datetimeFigureOut">
              <a:rPr lang="fr-FR"/>
              <a:pPr>
                <a:defRPr/>
              </a:pPr>
              <a:t>17/12/2025</a:t>
            </a:fld>
            <a:endParaRPr lang="fr-FR"/>
          </a:p>
        </p:txBody>
      </p:sp>
      <p:sp>
        <p:nvSpPr>
          <p:cNvPr id="4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11CC0D-E947-4036-A932-6B8D6196E08A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9014111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pour une image  5"/>
          <p:cNvSpPr>
            <a:spLocks noGrp="1"/>
          </p:cNvSpPr>
          <p:nvPr>
            <p:ph type="pic" sz="quarter" idx="13"/>
          </p:nvPr>
        </p:nvSpPr>
        <p:spPr>
          <a:xfrm>
            <a:off x="467544" y="260648"/>
            <a:ext cx="7920037" cy="5976938"/>
          </a:xfrm>
        </p:spPr>
        <p:txBody>
          <a:bodyPr/>
          <a:lstStyle/>
          <a:p>
            <a:pPr lvl="0"/>
            <a:endParaRPr lang="fr-FR" noProof="0" dirty="0"/>
          </a:p>
        </p:txBody>
      </p:sp>
      <p:sp>
        <p:nvSpPr>
          <p:cNvPr id="3" name="Espace réservé de la date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4E4CB4-DE8D-4828-8776-8119D89DBE3D}" type="datetimeFigureOut">
              <a:rPr lang="fr-FR"/>
              <a:pPr>
                <a:defRPr/>
              </a:pPr>
              <a:t>17/12/2025</a:t>
            </a:fld>
            <a:endParaRPr lang="fr-FR"/>
          </a:p>
        </p:txBody>
      </p:sp>
      <p:sp>
        <p:nvSpPr>
          <p:cNvPr id="4" name="Espace réservé du pied de page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76CCEA-3B8A-4620-B379-7C7B3CE36540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8988880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2FB086-AD52-4D38-AA36-94ED55EBB274}" type="datetimeFigureOut">
              <a:rPr lang="fr-FR"/>
              <a:pPr>
                <a:defRPr/>
              </a:pPr>
              <a:t>17/12/2025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616C3B-1D12-41A4-9796-4767D0C5FAD7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4122040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C76E52-B6E1-477D-B96D-56B713B56EC9}" type="datetimeFigureOut">
              <a:rPr lang="fr-FR"/>
              <a:pPr>
                <a:defRPr/>
              </a:pPr>
              <a:t>17/12/2025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108D38-D88A-4EE8-8703-D5DCE23F5135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1271844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/>
              <a:t>Modifiez le style du titre</a:t>
            </a:r>
          </a:p>
        </p:txBody>
      </p:sp>
      <p:sp>
        <p:nvSpPr>
          <p:cNvPr id="1027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/>
              <a:t>Modifiez les styles du texte du masque</a:t>
            </a:r>
          </a:p>
          <a:p>
            <a:pPr lvl="1"/>
            <a:r>
              <a:rPr lang="fr-FR" altLang="fr-FR"/>
              <a:t>Deuxième niveau</a:t>
            </a:r>
          </a:p>
          <a:p>
            <a:pPr lvl="2"/>
            <a:r>
              <a:rPr lang="fr-FR" altLang="fr-FR"/>
              <a:t>Troisième niveau</a:t>
            </a:r>
          </a:p>
          <a:p>
            <a:pPr lvl="3"/>
            <a:r>
              <a:rPr lang="fr-FR" altLang="fr-FR"/>
              <a:t>Quatrième niveau</a:t>
            </a:r>
          </a:p>
          <a:p>
            <a:pPr lvl="4"/>
            <a:r>
              <a:rPr lang="fr-FR" alt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9C4BA89-48FA-49D3-956D-EC535432CA9C}" type="datetimeFigureOut">
              <a:rPr lang="fr-FR"/>
              <a:pPr>
                <a:defRPr/>
              </a:pPr>
              <a:t>17/12/2025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D9913CB2-DE72-4D50-89BA-71C1775996B7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hyperlink" Target="mailto:communication@fondation-merimee.org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2205038"/>
            <a:ext cx="9144000" cy="2447925"/>
          </a:xfrm>
          <a:prstGeom prst="rect">
            <a:avLst/>
          </a:prstGeom>
          <a:solidFill>
            <a:srgbClr val="2727F1"/>
          </a:solidFill>
          <a:ln>
            <a:solidFill>
              <a:srgbClr val="2727F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3075" name="ZoneTexte 4"/>
          <p:cNvSpPr txBox="1">
            <a:spLocks noChangeArrowheads="1"/>
          </p:cNvSpPr>
          <p:nvPr/>
        </p:nvSpPr>
        <p:spPr bwMode="auto">
          <a:xfrm>
            <a:off x="107504" y="3075057"/>
            <a:ext cx="9139238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4000" dirty="0">
                <a:solidFill>
                  <a:schemeClr val="bg1"/>
                </a:solidFill>
                <a:latin typeface="+mj-lt"/>
                <a:cs typeface="Segoe UI Historic" panose="020B0502040204020203" pitchFamily="34" charset="0"/>
              </a:rPr>
              <a:t>Prix French </a:t>
            </a:r>
            <a:r>
              <a:rPr lang="fr-FR" altLang="fr-FR" sz="4000" dirty="0" err="1">
                <a:solidFill>
                  <a:schemeClr val="bg1"/>
                </a:solidFill>
                <a:latin typeface="+mj-lt"/>
                <a:cs typeface="Segoe UI Historic" panose="020B0502040204020203" pitchFamily="34" charset="0"/>
              </a:rPr>
              <a:t>Heritage</a:t>
            </a:r>
            <a:r>
              <a:rPr lang="fr-FR" altLang="fr-FR" sz="4000" dirty="0">
                <a:solidFill>
                  <a:schemeClr val="bg1"/>
                </a:solidFill>
                <a:latin typeface="+mj-lt"/>
                <a:cs typeface="Segoe UI Historic" panose="020B0502040204020203" pitchFamily="34" charset="0"/>
              </a:rPr>
              <a:t> Society</a:t>
            </a:r>
          </a:p>
        </p:txBody>
      </p:sp>
      <p:pic>
        <p:nvPicPr>
          <p:cNvPr id="3076" name="Imag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169863"/>
            <a:ext cx="1838325" cy="1354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7" name="Titre 1"/>
          <p:cNvSpPr txBox="1">
            <a:spLocks/>
          </p:cNvSpPr>
          <p:nvPr/>
        </p:nvSpPr>
        <p:spPr bwMode="auto">
          <a:xfrm>
            <a:off x="0" y="5084763"/>
            <a:ext cx="9144000" cy="1389062"/>
          </a:xfrm>
          <a:prstGeom prst="rect">
            <a:avLst/>
          </a:prstGeom>
          <a:noFill/>
          <a:ln w="12700">
            <a:solidFill>
              <a:schemeClr val="bg1"/>
            </a:solidFill>
            <a:prstDash val="lg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30000"/>
              </a:spcBef>
              <a:buFontTx/>
              <a:buNone/>
            </a:pPr>
            <a:endParaRPr lang="fr-FR" altLang="fr-FR" sz="1400" b="1" dirty="0">
              <a:solidFill>
                <a:srgbClr val="2727F1"/>
              </a:solidFill>
              <a:latin typeface="Segoe UI Historic" panose="020B0502040204020203" pitchFamily="34" charset="0"/>
              <a:cs typeface="Segoe UI Historic" panose="020B0502040204020203" pitchFamily="34" charset="0"/>
            </a:endParaRPr>
          </a:p>
          <a:p>
            <a:pPr algn="ctr">
              <a:spcBef>
                <a:spcPct val="30000"/>
              </a:spcBef>
              <a:buFontTx/>
              <a:buNone/>
            </a:pPr>
            <a:r>
              <a:rPr lang="fr-FR" altLang="fr-FR" sz="1800" dirty="0">
                <a:solidFill>
                  <a:srgbClr val="2727F1"/>
                </a:solidFill>
                <a:latin typeface="+mj-lt"/>
                <a:cs typeface="Segoe UI Historic" panose="020B0502040204020203" pitchFamily="34" charset="0"/>
              </a:rPr>
              <a:t>Le dossier de candidature complet doit être envoyé </a:t>
            </a:r>
            <a:r>
              <a:rPr lang="fr-FR" altLang="fr-FR" sz="1800" b="1" dirty="0">
                <a:solidFill>
                  <a:srgbClr val="2727F1"/>
                </a:solidFill>
                <a:latin typeface="+mj-lt"/>
                <a:cs typeface="Segoe UI Historic" panose="020B0502040204020203" pitchFamily="34" charset="0"/>
              </a:rPr>
              <a:t>avant</a:t>
            </a:r>
            <a:r>
              <a:rPr lang="fr-FR" altLang="fr-FR" sz="1800" dirty="0">
                <a:solidFill>
                  <a:srgbClr val="2727F1"/>
                </a:solidFill>
                <a:latin typeface="+mj-lt"/>
                <a:cs typeface="Segoe UI Historic" panose="020B0502040204020203" pitchFamily="34" charset="0"/>
              </a:rPr>
              <a:t> </a:t>
            </a:r>
            <a:r>
              <a:rPr lang="fr-FR" altLang="fr-FR" sz="1800" b="1" dirty="0">
                <a:solidFill>
                  <a:srgbClr val="2727F1"/>
                </a:solidFill>
                <a:latin typeface="+mj-lt"/>
                <a:cs typeface="Segoe UI Historic" panose="020B0502040204020203" pitchFamily="34" charset="0"/>
              </a:rPr>
              <a:t>le 15 mai</a:t>
            </a:r>
            <a:endParaRPr lang="fr-FR" altLang="fr-FR" sz="1800" dirty="0">
              <a:solidFill>
                <a:srgbClr val="2727F1"/>
              </a:solidFill>
              <a:latin typeface="+mj-lt"/>
              <a:cs typeface="Segoe UI Historic" panose="020B0502040204020203" pitchFamily="34" charset="0"/>
            </a:endParaRPr>
          </a:p>
          <a:p>
            <a:pPr algn="ctr">
              <a:spcBef>
                <a:spcPct val="30000"/>
              </a:spcBef>
              <a:buFontTx/>
              <a:buNone/>
            </a:pPr>
            <a:r>
              <a:rPr lang="fr-FR" altLang="fr-FR" sz="1800" dirty="0">
                <a:solidFill>
                  <a:srgbClr val="2727F1"/>
                </a:solidFill>
                <a:latin typeface="+mj-lt"/>
                <a:cs typeface="Segoe UI Historic" panose="020B0502040204020203" pitchFamily="34" charset="0"/>
              </a:rPr>
              <a:t>par Smash à : </a:t>
            </a:r>
            <a:r>
              <a:rPr lang="fr-FR" altLang="fr-FR" sz="1800" dirty="0">
                <a:solidFill>
                  <a:srgbClr val="2727F1"/>
                </a:solidFill>
                <a:latin typeface="+mj-lt"/>
                <a:cs typeface="Segoe UI Historic" panose="020B0502040204020203" pitchFamily="34" charset="0"/>
                <a:hlinkClick r:id="rId4"/>
              </a:rPr>
              <a:t>communication@fondation-merimee.org</a:t>
            </a:r>
            <a:r>
              <a:rPr lang="fr-FR" altLang="fr-FR" sz="1800" dirty="0">
                <a:solidFill>
                  <a:srgbClr val="2727F1"/>
                </a:solidFill>
                <a:latin typeface="+mj-lt"/>
                <a:cs typeface="Segoe UI Historic" panose="020B0502040204020203" pitchFamily="34" charset="0"/>
              </a:rPr>
              <a:t>  </a:t>
            </a:r>
          </a:p>
          <a:p>
            <a:pPr algn="ctr">
              <a:spcBef>
                <a:spcPct val="30000"/>
              </a:spcBef>
              <a:buFontTx/>
              <a:buNone/>
            </a:pPr>
            <a:r>
              <a:rPr lang="fr-FR" altLang="fr-FR" sz="1800" b="1" dirty="0">
                <a:solidFill>
                  <a:srgbClr val="2727F1"/>
                </a:solidFill>
                <a:latin typeface="+mj-lt"/>
                <a:cs typeface="Segoe UI Historic" panose="020B0502040204020203" pitchFamily="34" charset="0"/>
              </a:rPr>
              <a:t>  </a:t>
            </a: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0232" y="351227"/>
            <a:ext cx="1952127" cy="912002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Espace réservé du contenu 2"/>
          <p:cNvSpPr txBox="1">
            <a:spLocks/>
          </p:cNvSpPr>
          <p:nvPr/>
        </p:nvSpPr>
        <p:spPr bwMode="auto">
          <a:xfrm>
            <a:off x="107950" y="1196975"/>
            <a:ext cx="8928100" cy="5472113"/>
          </a:xfrm>
          <a:prstGeom prst="rect">
            <a:avLst/>
          </a:prstGeom>
          <a:noFill/>
          <a:ln w="9525">
            <a:solidFill>
              <a:srgbClr val="2727F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Font typeface="Arial" panose="020B0604020202020204" pitchFamily="34" charset="0"/>
              <a:buNone/>
            </a:pPr>
            <a:endParaRPr lang="fr-FR" altLang="fr-FR"/>
          </a:p>
        </p:txBody>
      </p:sp>
      <p:sp>
        <p:nvSpPr>
          <p:cNvPr id="7" name="Google Shape;90;p13"/>
          <p:cNvSpPr txBox="1">
            <a:spLocks/>
          </p:cNvSpPr>
          <p:nvPr/>
        </p:nvSpPr>
        <p:spPr>
          <a:xfrm>
            <a:off x="755650" y="3644900"/>
            <a:ext cx="7777163" cy="720725"/>
          </a:xfrm>
          <a:prstGeom prst="rect">
            <a:avLst/>
          </a:prstGeom>
        </p:spPr>
        <p:txBody>
          <a:bodyPr spcFirstLastPara="1" lIns="91425" tIns="91425" rIns="91425" bIns="91425" anchor="b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500" dirty="0">
                <a:solidFill>
                  <a:schemeClr val="bg1">
                    <a:lumMod val="75000"/>
                  </a:schemeClr>
                </a:solidFill>
              </a:rPr>
              <a:t>Ajoutez ici une photo</a:t>
            </a:r>
          </a:p>
        </p:txBody>
      </p:sp>
      <p:sp>
        <p:nvSpPr>
          <p:cNvPr id="15364" name="Titre 1"/>
          <p:cNvSpPr txBox="1">
            <a:spLocks/>
          </p:cNvSpPr>
          <p:nvPr/>
        </p:nvSpPr>
        <p:spPr bwMode="auto">
          <a:xfrm>
            <a:off x="0" y="115888"/>
            <a:ext cx="9144000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2200" dirty="0">
                <a:solidFill>
                  <a:srgbClr val="2727F1"/>
                </a:solidFill>
                <a:latin typeface="+mj-lt"/>
                <a:cs typeface="Segoe UI Historic" panose="020B0502040204020203" pitchFamily="34" charset="0"/>
              </a:rPr>
              <a:t>Photographies des parties faisant l’objet des travaux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Espace réservé du contenu 2"/>
          <p:cNvSpPr txBox="1">
            <a:spLocks/>
          </p:cNvSpPr>
          <p:nvPr/>
        </p:nvSpPr>
        <p:spPr bwMode="auto">
          <a:xfrm>
            <a:off x="107950" y="1196975"/>
            <a:ext cx="8928100" cy="5472113"/>
          </a:xfrm>
          <a:prstGeom prst="rect">
            <a:avLst/>
          </a:prstGeom>
          <a:noFill/>
          <a:ln w="9525">
            <a:solidFill>
              <a:srgbClr val="2727F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Font typeface="Arial" panose="020B0604020202020204" pitchFamily="34" charset="0"/>
              <a:buNone/>
            </a:pPr>
            <a:endParaRPr lang="fr-FR" altLang="fr-FR"/>
          </a:p>
        </p:txBody>
      </p:sp>
      <p:sp>
        <p:nvSpPr>
          <p:cNvPr id="7" name="Google Shape;90;p13"/>
          <p:cNvSpPr txBox="1">
            <a:spLocks/>
          </p:cNvSpPr>
          <p:nvPr/>
        </p:nvSpPr>
        <p:spPr>
          <a:xfrm>
            <a:off x="755650" y="3644900"/>
            <a:ext cx="7777163" cy="720725"/>
          </a:xfrm>
          <a:prstGeom prst="rect">
            <a:avLst/>
          </a:prstGeom>
        </p:spPr>
        <p:txBody>
          <a:bodyPr spcFirstLastPara="1" lIns="91425" tIns="91425" rIns="91425" bIns="91425" anchor="b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500" dirty="0">
                <a:solidFill>
                  <a:schemeClr val="bg1">
                    <a:lumMod val="75000"/>
                  </a:schemeClr>
                </a:solidFill>
              </a:rPr>
              <a:t>Ajoutez ici une photo</a:t>
            </a:r>
          </a:p>
        </p:txBody>
      </p:sp>
      <p:sp>
        <p:nvSpPr>
          <p:cNvPr id="16388" name="Titre 1"/>
          <p:cNvSpPr txBox="1">
            <a:spLocks/>
          </p:cNvSpPr>
          <p:nvPr/>
        </p:nvSpPr>
        <p:spPr bwMode="auto">
          <a:xfrm>
            <a:off x="0" y="115888"/>
            <a:ext cx="9144000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2200" dirty="0">
                <a:solidFill>
                  <a:srgbClr val="2727F1"/>
                </a:solidFill>
                <a:latin typeface="+mj-lt"/>
                <a:cs typeface="Segoe UI Historic" panose="020B0502040204020203" pitchFamily="34" charset="0"/>
              </a:rPr>
              <a:t>Photographies des parties faisant l’objet des travaux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Espace réservé du contenu 2"/>
          <p:cNvSpPr txBox="1">
            <a:spLocks/>
          </p:cNvSpPr>
          <p:nvPr/>
        </p:nvSpPr>
        <p:spPr bwMode="auto">
          <a:xfrm>
            <a:off x="107950" y="1196975"/>
            <a:ext cx="8928100" cy="5472113"/>
          </a:xfrm>
          <a:prstGeom prst="rect">
            <a:avLst/>
          </a:prstGeom>
          <a:noFill/>
          <a:ln w="9525">
            <a:solidFill>
              <a:srgbClr val="2727F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Font typeface="Arial" panose="020B0604020202020204" pitchFamily="34" charset="0"/>
              <a:buNone/>
            </a:pPr>
            <a:endParaRPr lang="fr-FR" altLang="fr-FR"/>
          </a:p>
        </p:txBody>
      </p:sp>
      <p:sp>
        <p:nvSpPr>
          <p:cNvPr id="7" name="Google Shape;90;p13"/>
          <p:cNvSpPr txBox="1">
            <a:spLocks/>
          </p:cNvSpPr>
          <p:nvPr/>
        </p:nvSpPr>
        <p:spPr>
          <a:xfrm>
            <a:off x="755650" y="3644900"/>
            <a:ext cx="7777163" cy="720725"/>
          </a:xfrm>
          <a:prstGeom prst="rect">
            <a:avLst/>
          </a:prstGeom>
        </p:spPr>
        <p:txBody>
          <a:bodyPr spcFirstLastPara="1" lIns="91425" tIns="91425" rIns="91425" bIns="91425" anchor="b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500" dirty="0">
                <a:solidFill>
                  <a:schemeClr val="bg1">
                    <a:lumMod val="75000"/>
                  </a:schemeClr>
                </a:solidFill>
              </a:rPr>
              <a:t>Ajoutez ici une photo</a:t>
            </a:r>
          </a:p>
        </p:txBody>
      </p:sp>
      <p:sp>
        <p:nvSpPr>
          <p:cNvPr id="17412" name="Titre 1"/>
          <p:cNvSpPr txBox="1">
            <a:spLocks/>
          </p:cNvSpPr>
          <p:nvPr/>
        </p:nvSpPr>
        <p:spPr bwMode="auto">
          <a:xfrm>
            <a:off x="0" y="115888"/>
            <a:ext cx="9144000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2200" dirty="0">
                <a:solidFill>
                  <a:srgbClr val="2727F1"/>
                </a:solidFill>
                <a:latin typeface="+mj-lt"/>
                <a:cs typeface="Segoe UI Historic" panose="020B0502040204020203" pitchFamily="34" charset="0"/>
              </a:rPr>
              <a:t>Plan des travaux envisagés pour la restauration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-41564" y="11113"/>
            <a:ext cx="9222076" cy="6846887"/>
          </a:xfrm>
          <a:prstGeom prst="rect">
            <a:avLst/>
          </a:prstGeom>
          <a:solidFill>
            <a:srgbClr val="2727F1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Rectangle 2"/>
          <p:cNvSpPr>
            <a:spLocks noGrp="1"/>
          </p:cNvSpPr>
          <p:nvPr>
            <p:ph type="title" idx="4294967295"/>
          </p:nvPr>
        </p:nvSpPr>
        <p:spPr>
          <a:xfrm>
            <a:off x="950913" y="1433513"/>
            <a:ext cx="7343775" cy="623887"/>
          </a:xfrm>
        </p:spPr>
        <p:txBody>
          <a:bodyPr/>
          <a:lstStyle/>
          <a:p>
            <a:r>
              <a:rPr lang="fr-FR" altLang="fr-FR" sz="2000" b="1">
                <a:solidFill>
                  <a:srgbClr val="2727F1"/>
                </a:solidFill>
                <a:latin typeface="Gilroy" panose="00000500000000000000" pitchFamily="50" charset="0"/>
              </a:rPr>
              <a:t>QUELQUES CONSEILS</a:t>
            </a:r>
            <a:br>
              <a:rPr lang="fr-FR" altLang="fr-FR" sz="2000" b="1">
                <a:solidFill>
                  <a:srgbClr val="2727F1"/>
                </a:solidFill>
                <a:latin typeface="Gilroy" panose="00000500000000000000" pitchFamily="50" charset="0"/>
              </a:rPr>
            </a:br>
            <a:r>
              <a:rPr lang="fr-FR" altLang="fr-FR" sz="2000" b="1">
                <a:solidFill>
                  <a:srgbClr val="2727F1"/>
                </a:solidFill>
                <a:latin typeface="Gilroy" panose="00000500000000000000" pitchFamily="50" charset="0"/>
              </a:rPr>
              <a:t>POUR METTRE EN VALEUR VOTRE PROJET</a:t>
            </a:r>
          </a:p>
        </p:txBody>
      </p:sp>
      <p:sp>
        <p:nvSpPr>
          <p:cNvPr id="8" name="Rectangle 7"/>
          <p:cNvSpPr/>
          <p:nvPr/>
        </p:nvSpPr>
        <p:spPr>
          <a:xfrm>
            <a:off x="-41564" y="11113"/>
            <a:ext cx="9222076" cy="44018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ZoneTexte 1"/>
          <p:cNvSpPr txBox="1">
            <a:spLocks noChangeArrowheads="1"/>
          </p:cNvSpPr>
          <p:nvPr/>
        </p:nvSpPr>
        <p:spPr bwMode="auto">
          <a:xfrm>
            <a:off x="402241" y="4643293"/>
            <a:ext cx="8280400" cy="1738938"/>
          </a:xfrm>
          <a:prstGeom prst="rect">
            <a:avLst/>
          </a:prstGeom>
          <a:noFill/>
          <a:ln w="12700">
            <a:noFill/>
            <a:prstDash val="lg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altLang="fr-FR" sz="1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egoe UI Historic" panose="020B0502040204020203" pitchFamily="34" charset="0"/>
              <a:ea typeface="+mn-ea"/>
              <a:cs typeface="Segoe UI Historic" panose="020B0502040204020203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15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+mn-lt"/>
                <a:ea typeface="+mn-ea"/>
                <a:cs typeface="Segoe UI Historic" panose="020B0502040204020203" pitchFamily="34" charset="0"/>
              </a:rPr>
              <a:t>► Remarque : Pourquoi différencier « Programme global des travaux » et « Tranche de travaux faisant l’objet du soutien » ?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altLang="fr-FR" sz="15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Segoe UI Historic" panose="020B0502040204020203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15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+mn-lt"/>
                <a:ea typeface="+mn-ea"/>
                <a:cs typeface="Segoe UI Historic" panose="020B0502040204020203" pitchFamily="34" charset="0"/>
              </a:rPr>
              <a:t>Le Mécène souhaite soutenir une action spécifique réalisée dans l’année suivant l’attribution du prix.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altLang="fr-FR" sz="15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egoe UI Historic" panose="020B0502040204020203" pitchFamily="34" charset="0"/>
              <a:ea typeface="+mn-ea"/>
              <a:cs typeface="Segoe UI Historic" panose="020B0502040204020203" pitchFamily="34" charset="0"/>
            </a:endParaRPr>
          </a:p>
        </p:txBody>
      </p:sp>
      <p:sp>
        <p:nvSpPr>
          <p:cNvPr id="9" name="ZoneTexte 1"/>
          <p:cNvSpPr txBox="1">
            <a:spLocks noChangeArrowheads="1"/>
          </p:cNvSpPr>
          <p:nvPr/>
        </p:nvSpPr>
        <p:spPr bwMode="auto">
          <a:xfrm>
            <a:off x="402241" y="1158255"/>
            <a:ext cx="8280400" cy="2954655"/>
          </a:xfrm>
          <a:prstGeom prst="rect">
            <a:avLst/>
          </a:prstGeom>
          <a:noFill/>
          <a:ln w="12700">
            <a:noFill/>
            <a:prstDash val="lg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fr-FR" altLang="fr-FR" sz="1500" b="1" i="0" u="none" strike="noStrike" kern="1200" cap="none" spc="0" normalizeH="0" baseline="0" noProof="0" dirty="0">
                <a:ln>
                  <a:noFill/>
                </a:ln>
                <a:solidFill>
                  <a:srgbClr val="2727F1"/>
                </a:solidFill>
                <a:effectLst/>
                <a:uLnTx/>
                <a:uFillTx/>
                <a:latin typeface="+mj-lt"/>
                <a:ea typeface="Segoe UI Historic" panose="020B0502040204020203" pitchFamily="34" charset="0"/>
                <a:cs typeface="Segoe UI Historic" panose="020B0502040204020203" pitchFamily="34" charset="0"/>
              </a:rPr>
              <a:t>► Attention, en cas de non-respect des règles ci-après,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fr-FR" altLang="fr-FR" sz="1500" b="1" i="0" u="sng" strike="noStrike" kern="1200" cap="none" spc="0" normalizeH="0" baseline="0" noProof="0" dirty="0">
                <a:ln>
                  <a:noFill/>
                </a:ln>
                <a:solidFill>
                  <a:srgbClr val="2727F1"/>
                </a:solidFill>
                <a:effectLst/>
                <a:uLnTx/>
                <a:uFillTx/>
                <a:latin typeface="+mj-lt"/>
                <a:cs typeface="Segoe UI Historic" panose="020B0502040204020203" pitchFamily="34" charset="0"/>
              </a:rPr>
              <a:t>votre dossier ne sera pas examiné par le jury</a:t>
            </a:r>
            <a:r>
              <a:rPr kumimoji="0" lang="fr-FR" altLang="fr-FR" sz="1500" b="1" i="0" u="none" strike="noStrike" kern="1200" cap="none" spc="0" normalizeH="0" baseline="0" noProof="0" dirty="0">
                <a:ln>
                  <a:noFill/>
                </a:ln>
                <a:solidFill>
                  <a:srgbClr val="2727F1"/>
                </a:solidFill>
                <a:effectLst/>
                <a:uLnTx/>
                <a:uFillTx/>
                <a:latin typeface="+mj-lt"/>
                <a:cs typeface="Segoe UI Historic" panose="020B0502040204020203" pitchFamily="34" charset="0"/>
              </a:rPr>
              <a:t>.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fr-FR" altLang="fr-FR" sz="1500" b="1" i="0" u="none" strike="noStrike" kern="1200" cap="none" spc="0" normalizeH="0" baseline="0" noProof="0" dirty="0">
              <a:ln>
                <a:noFill/>
              </a:ln>
              <a:solidFill>
                <a:srgbClr val="2727F1"/>
              </a:solidFill>
              <a:effectLst/>
              <a:uLnTx/>
              <a:uFillTx/>
              <a:latin typeface="+mj-lt"/>
              <a:cs typeface="Segoe UI Historic" panose="020B0502040204020203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1500" b="0" i="0" u="none" strike="noStrike" kern="1200" cap="none" spc="0" normalizeH="0" baseline="0" noProof="0" dirty="0">
                <a:ln>
                  <a:noFill/>
                </a:ln>
                <a:solidFill>
                  <a:srgbClr val="2727F1"/>
                </a:solidFill>
                <a:effectLst/>
                <a:uLnTx/>
                <a:uFillTx/>
                <a:latin typeface="+mj-lt"/>
                <a:cs typeface="Segoe UI Historic" panose="020B0502040204020203" pitchFamily="34" charset="0"/>
              </a:rPr>
              <a:t>1- Si le montant global des travaux est supérieur à 500 000 €, il convient d’identifier une tranche de travaux spécifique. 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altLang="fr-FR" sz="1500" b="0" i="0" u="none" strike="noStrike" kern="1200" cap="none" spc="0" normalizeH="0" baseline="0" noProof="0" dirty="0">
              <a:ln>
                <a:noFill/>
              </a:ln>
              <a:solidFill>
                <a:srgbClr val="2727F1"/>
              </a:solidFill>
              <a:effectLst/>
              <a:uLnTx/>
              <a:uFillTx/>
              <a:latin typeface="+mj-lt"/>
              <a:cs typeface="Segoe UI Historic" panose="020B0502040204020203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1500" b="0" i="0" u="none" strike="noStrike" kern="1200" cap="none" spc="0" normalizeH="0" baseline="0" noProof="0" dirty="0">
                <a:ln>
                  <a:noFill/>
                </a:ln>
                <a:solidFill>
                  <a:srgbClr val="2727F1"/>
                </a:solidFill>
                <a:effectLst/>
                <a:uLnTx/>
                <a:uFillTx/>
                <a:latin typeface="+mj-lt"/>
                <a:cs typeface="Segoe UI Historic" panose="020B0502040204020203" pitchFamily="34" charset="0"/>
              </a:rPr>
              <a:t>2- Le montant du prix doit représenter </a:t>
            </a:r>
            <a:r>
              <a:rPr kumimoji="0" lang="fr-FR" altLang="fr-FR" sz="1500" b="0" i="0" u="sng" strike="noStrike" kern="1200" cap="none" spc="0" normalizeH="0" baseline="0" noProof="0" dirty="0">
                <a:ln>
                  <a:noFill/>
                </a:ln>
                <a:solidFill>
                  <a:srgbClr val="2727F1"/>
                </a:solidFill>
                <a:effectLst/>
                <a:uLnTx/>
                <a:uFillTx/>
                <a:latin typeface="+mj-lt"/>
                <a:cs typeface="Segoe UI Historic" panose="020B0502040204020203" pitchFamily="34" charset="0"/>
              </a:rPr>
              <a:t>au maximum</a:t>
            </a:r>
            <a:r>
              <a:rPr kumimoji="0" lang="fr-FR" altLang="fr-FR" sz="1500" b="0" i="0" u="none" strike="noStrike" kern="1200" cap="none" spc="0" normalizeH="0" baseline="0" noProof="0" dirty="0">
                <a:ln>
                  <a:noFill/>
                </a:ln>
                <a:solidFill>
                  <a:srgbClr val="2727F1"/>
                </a:solidFill>
                <a:effectLst/>
                <a:uLnTx/>
                <a:uFillTx/>
                <a:latin typeface="+mj-lt"/>
                <a:cs typeface="Segoe UI Historic" panose="020B0502040204020203" pitchFamily="34" charset="0"/>
              </a:rPr>
              <a:t> 50 % du programme global des travaux.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altLang="fr-FR" sz="1500" b="0" i="0" u="none" strike="noStrike" kern="1200" cap="none" spc="0" normalizeH="0" baseline="0" noProof="0" dirty="0">
              <a:ln>
                <a:noFill/>
              </a:ln>
              <a:solidFill>
                <a:srgbClr val="2727F1"/>
              </a:solidFill>
              <a:effectLst/>
              <a:uLnTx/>
              <a:uFillTx/>
              <a:latin typeface="+mj-lt"/>
              <a:cs typeface="Segoe UI Historic" panose="020B0502040204020203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1500" b="0" i="0" u="none" strike="noStrike" kern="1200" cap="none" spc="0" normalizeH="0" baseline="0" noProof="0" dirty="0">
                <a:ln>
                  <a:noFill/>
                </a:ln>
                <a:solidFill>
                  <a:srgbClr val="2727F1"/>
                </a:solidFill>
                <a:effectLst/>
                <a:uLnTx/>
                <a:uFillTx/>
                <a:latin typeface="+mj-lt"/>
                <a:cs typeface="Segoe UI Historic" panose="020B0502040204020203" pitchFamily="34" charset="0"/>
              </a:rPr>
              <a:t>3- Les tableaux doivent être remplis entièrement par vos soins (cela inclut le calcul des % et des totaux).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fr-FR" altLang="fr-FR" sz="1500" b="1" i="0" u="none" strike="noStrike" kern="1200" cap="none" spc="0" normalizeH="0" baseline="0" noProof="0" dirty="0">
              <a:ln>
                <a:noFill/>
              </a:ln>
              <a:solidFill>
                <a:srgbClr val="2727F1"/>
              </a:solidFill>
              <a:effectLst/>
              <a:uLnTx/>
              <a:uFillTx/>
              <a:latin typeface="+mj-lt"/>
              <a:cs typeface="Segoe UI Historic" panose="020B0502040204020203" pitchFamily="34" charset="0"/>
            </a:endParaRPr>
          </a:p>
        </p:txBody>
      </p:sp>
      <p:pic>
        <p:nvPicPr>
          <p:cNvPr id="10" name="Image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1564" y="260648"/>
            <a:ext cx="2014074" cy="648072"/>
          </a:xfrm>
          <a:prstGeom prst="rect">
            <a:avLst/>
          </a:prstGeom>
        </p:spPr>
      </p:pic>
      <p:sp>
        <p:nvSpPr>
          <p:cNvPr id="11" name="Titre 1"/>
          <p:cNvSpPr txBox="1">
            <a:spLocks/>
          </p:cNvSpPr>
          <p:nvPr/>
        </p:nvSpPr>
        <p:spPr bwMode="auto">
          <a:xfrm>
            <a:off x="107504" y="260648"/>
            <a:ext cx="1512168" cy="5745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2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+mj-lt"/>
                <a:ea typeface="+mn-ea"/>
                <a:cs typeface="Segoe UI Historic" panose="020B0502040204020203" pitchFamily="34" charset="0"/>
              </a:rPr>
              <a:t>Budget</a:t>
            </a:r>
          </a:p>
        </p:txBody>
      </p:sp>
    </p:spTree>
    <p:extLst>
      <p:ext uri="{BB962C8B-B14F-4D97-AF65-F5344CB8AC3E}">
        <p14:creationId xmlns:p14="http://schemas.microsoft.com/office/powerpoint/2010/main" val="86865713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1564" y="260648"/>
            <a:ext cx="2014074" cy="648072"/>
          </a:xfrm>
          <a:prstGeom prst="rect">
            <a:avLst/>
          </a:prstGeom>
        </p:spPr>
      </p:pic>
      <p:graphicFrame>
        <p:nvGraphicFramePr>
          <p:cNvPr id="6" name="Group 17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58179151"/>
              </p:ext>
            </p:extLst>
          </p:nvPr>
        </p:nvGraphicFramePr>
        <p:xfrm>
          <a:off x="323850" y="1412875"/>
          <a:ext cx="8496300" cy="4902198"/>
        </p:xfrm>
        <a:graphic>
          <a:graphicData uri="http://schemas.openxmlformats.org/drawingml/2006/table">
            <a:tbl>
              <a:tblPr>
                <a:tableStyleId>{073A0DAA-6AF3-43AB-8588-CEC1D06C72B9}</a:tableStyleId>
              </a:tblPr>
              <a:tblGrid>
                <a:gridCol w="658742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0887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86308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700" b="1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700" b="1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+mn-lt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Nature des travaux - </a:t>
                      </a:r>
                      <a:r>
                        <a:rPr kumimoji="0" lang="fr-FR" sz="17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+mn-lt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Restauration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7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700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+mn-lt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Coût en €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300" b="1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+mn-lt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TTC  </a:t>
                      </a:r>
                      <a:endParaRPr kumimoji="0" lang="fr-FR" sz="17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300" b="1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952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0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952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0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952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0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952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0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952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0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952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+mn-lt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Le cas échéant, honoraires architecte</a:t>
                      </a:r>
                    </a:p>
                  </a:txBody>
                  <a:tcPr marL="9018" marR="9018" marT="9020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8952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+mn-lt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Le cas échéant, a</a:t>
                      </a:r>
                      <a:r>
                        <a:rPr kumimoji="0" lang="fr-FR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+mn-lt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ssurances</a:t>
                      </a:r>
                    </a:p>
                  </a:txBody>
                  <a:tcPr marL="9018" marR="9018" marT="9020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2900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026287"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000" b="1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+mn-lt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TOTAL TTC   </a:t>
                      </a:r>
                      <a:endParaRPr kumimoji="0" lang="fr-FR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+mn-lt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€</a:t>
                      </a:r>
                    </a:p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7" name="Titre 1"/>
          <p:cNvSpPr txBox="1">
            <a:spLocks/>
          </p:cNvSpPr>
          <p:nvPr/>
        </p:nvSpPr>
        <p:spPr bwMode="auto">
          <a:xfrm>
            <a:off x="107504" y="404664"/>
            <a:ext cx="9144000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2200" b="0" i="0" u="none" strike="noStrike" kern="1200" cap="none" spc="0" normalizeH="0" baseline="0" noProof="0" dirty="0">
                <a:ln>
                  <a:noFill/>
                </a:ln>
                <a:solidFill>
                  <a:srgbClr val="2727F1"/>
                </a:solidFill>
                <a:effectLst/>
                <a:uLnTx/>
                <a:uFillTx/>
                <a:latin typeface="+mj-lt"/>
                <a:ea typeface="+mn-ea"/>
                <a:cs typeface="Segoe UI Historic" panose="020B0502040204020203" pitchFamily="34" charset="0"/>
              </a:rPr>
              <a:t>Programme global des travaux</a:t>
            </a:r>
          </a:p>
        </p:txBody>
      </p:sp>
      <p:sp>
        <p:nvSpPr>
          <p:cNvPr id="13" name="Titre 1"/>
          <p:cNvSpPr txBox="1">
            <a:spLocks/>
          </p:cNvSpPr>
          <p:nvPr/>
        </p:nvSpPr>
        <p:spPr bwMode="auto">
          <a:xfrm>
            <a:off x="107504" y="260648"/>
            <a:ext cx="1512168" cy="5745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2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+mj-lt"/>
                <a:ea typeface="+mn-ea"/>
                <a:cs typeface="Segoe UI Historic" panose="020B0502040204020203" pitchFamily="34" charset="0"/>
              </a:rPr>
              <a:t>Budget</a:t>
            </a:r>
          </a:p>
        </p:txBody>
      </p:sp>
    </p:spTree>
    <p:extLst>
      <p:ext uri="{BB962C8B-B14F-4D97-AF65-F5344CB8AC3E}">
        <p14:creationId xmlns:p14="http://schemas.microsoft.com/office/powerpoint/2010/main" val="244597710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1564" y="260648"/>
            <a:ext cx="2014074" cy="648072"/>
          </a:xfrm>
          <a:prstGeom prst="rect">
            <a:avLst/>
          </a:prstGeom>
        </p:spPr>
      </p:pic>
      <p:graphicFrame>
        <p:nvGraphicFramePr>
          <p:cNvPr id="6" name="Group 17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09423073"/>
              </p:ext>
            </p:extLst>
          </p:nvPr>
        </p:nvGraphicFramePr>
        <p:xfrm>
          <a:off x="323850" y="1412875"/>
          <a:ext cx="8496300" cy="4902198"/>
        </p:xfrm>
        <a:graphic>
          <a:graphicData uri="http://schemas.openxmlformats.org/drawingml/2006/table">
            <a:tbl>
              <a:tblPr>
                <a:tableStyleId>{073A0DAA-6AF3-43AB-8588-CEC1D06C72B9}</a:tableStyleId>
              </a:tblPr>
              <a:tblGrid>
                <a:gridCol w="658742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0887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86308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700" b="1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700" b="1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+mn-lt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Nature des travaux - </a:t>
                      </a:r>
                      <a:r>
                        <a:rPr kumimoji="0" lang="fr-FR" sz="17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+mn-lt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Restauration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7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700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+mn-lt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Coût en €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300" b="1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+mn-lt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TTC  </a:t>
                      </a:r>
                      <a:endParaRPr kumimoji="0" lang="fr-FR" sz="17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300" b="1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952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0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952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0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952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0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952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0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952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0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952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+mn-lt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Le cas échéant, honoraires architecte</a:t>
                      </a:r>
                    </a:p>
                  </a:txBody>
                  <a:tcPr marL="9018" marR="9018" marT="9020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8952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+mn-lt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Le cas échéant, a</a:t>
                      </a:r>
                      <a:r>
                        <a:rPr kumimoji="0" lang="fr-FR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+mn-lt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ssurances</a:t>
                      </a:r>
                    </a:p>
                  </a:txBody>
                  <a:tcPr marL="9018" marR="9018" marT="9020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2900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026287"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000" b="1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+mn-lt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TOTAL TTC   </a:t>
                      </a:r>
                      <a:endParaRPr kumimoji="0" lang="fr-FR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+mn-lt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€</a:t>
                      </a:r>
                    </a:p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7" name="Titre 1"/>
          <p:cNvSpPr txBox="1">
            <a:spLocks/>
          </p:cNvSpPr>
          <p:nvPr/>
        </p:nvSpPr>
        <p:spPr bwMode="auto">
          <a:xfrm>
            <a:off x="107504" y="404664"/>
            <a:ext cx="9144000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2200" b="0" i="0" u="none" strike="noStrike" kern="1200" cap="none" spc="0" normalizeH="0" baseline="0" noProof="0" dirty="0">
                <a:ln>
                  <a:noFill/>
                </a:ln>
                <a:solidFill>
                  <a:srgbClr val="2727F1"/>
                </a:solidFill>
                <a:effectLst/>
                <a:uLnTx/>
                <a:uFillTx/>
                <a:latin typeface="+mj-lt"/>
                <a:ea typeface="+mn-ea"/>
                <a:cs typeface="Segoe UI Historic" panose="020B0502040204020203" pitchFamily="34" charset="0"/>
              </a:rPr>
              <a:t>Tranche faisant l’objet du soutien</a:t>
            </a:r>
          </a:p>
        </p:txBody>
      </p:sp>
      <p:sp>
        <p:nvSpPr>
          <p:cNvPr id="13" name="Titre 1"/>
          <p:cNvSpPr txBox="1">
            <a:spLocks/>
          </p:cNvSpPr>
          <p:nvPr/>
        </p:nvSpPr>
        <p:spPr bwMode="auto">
          <a:xfrm>
            <a:off x="107504" y="260648"/>
            <a:ext cx="1512168" cy="5745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2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+mj-lt"/>
                <a:ea typeface="+mn-ea"/>
                <a:cs typeface="Segoe UI Historic" panose="020B0502040204020203" pitchFamily="34" charset="0"/>
              </a:rPr>
              <a:t>Budget</a:t>
            </a:r>
          </a:p>
        </p:txBody>
      </p:sp>
    </p:spTree>
    <p:extLst>
      <p:ext uri="{BB962C8B-B14F-4D97-AF65-F5344CB8AC3E}">
        <p14:creationId xmlns:p14="http://schemas.microsoft.com/office/powerpoint/2010/main" val="23589943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1564" y="260648"/>
            <a:ext cx="2669348" cy="648072"/>
          </a:xfrm>
          <a:prstGeom prst="rect">
            <a:avLst/>
          </a:prstGeom>
        </p:spPr>
      </p:pic>
      <p:sp>
        <p:nvSpPr>
          <p:cNvPr id="5" name="Titre 1"/>
          <p:cNvSpPr txBox="1">
            <a:spLocks/>
          </p:cNvSpPr>
          <p:nvPr/>
        </p:nvSpPr>
        <p:spPr bwMode="auto">
          <a:xfrm>
            <a:off x="1187624" y="116632"/>
            <a:ext cx="9144000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2200" b="0" i="0" u="none" strike="noStrike" kern="1200" cap="none" spc="0" normalizeH="0" baseline="0" noProof="0" dirty="0">
                <a:ln>
                  <a:noFill/>
                </a:ln>
                <a:solidFill>
                  <a:srgbClr val="2727F1"/>
                </a:solidFill>
                <a:effectLst/>
                <a:uLnTx/>
                <a:uFillTx/>
                <a:latin typeface="+mj-lt"/>
                <a:ea typeface="Segoe UI Historic" panose="020B0502040204020203" pitchFamily="34" charset="0"/>
                <a:cs typeface="Segoe UI Historic" panose="020B0502040204020203" pitchFamily="34" charset="0"/>
              </a:rPr>
              <a:t>Programme global des travaux</a:t>
            </a:r>
          </a:p>
        </p:txBody>
      </p:sp>
      <p:graphicFrame>
        <p:nvGraphicFramePr>
          <p:cNvPr id="6" name="Group 261">
            <a:extLst>
              <a:ext uri="{FF2B5EF4-FFF2-40B4-BE49-F238E27FC236}">
                <a16:creationId xmlns:a16="http://schemas.microsoft.com/office/drawing/2014/main" id="{D905BAA9-9F13-4B0E-B00C-E8AA947E738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99968280"/>
              </p:ext>
            </p:extLst>
          </p:nvPr>
        </p:nvGraphicFramePr>
        <p:xfrm>
          <a:off x="179512" y="1124744"/>
          <a:ext cx="8784975" cy="5544619"/>
        </p:xfrm>
        <a:graphic>
          <a:graphicData uri="http://schemas.openxmlformats.org/drawingml/2006/table">
            <a:tbl>
              <a:tblPr>
                <a:tableStyleId>{073A0DAA-6AF3-43AB-8588-CEC1D06C72B9}</a:tableStyleId>
              </a:tblPr>
              <a:tblGrid>
                <a:gridCol w="175720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0402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899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2491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0891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69951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fr-FR" sz="2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300" b="1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+mn-lt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Partenaires du projet</a:t>
                      </a:r>
                      <a:endParaRPr kumimoji="0" lang="fr-FR" sz="13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300" b="1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+mn-lt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Montant en €/TTC</a:t>
                      </a:r>
                      <a:endParaRPr kumimoji="0" lang="fr-FR" sz="13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300" b="1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+mn-lt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Taux (%)</a:t>
                      </a:r>
                      <a:endParaRPr kumimoji="0" lang="fr-FR" sz="13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300" b="1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+mn-lt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Acquis, Demandés ou En cours</a:t>
                      </a:r>
                      <a:endParaRPr kumimoji="0" lang="fr-FR" sz="13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6834">
                <a:tc rowSpan="5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300" b="1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+mn-lt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Financements publics</a:t>
                      </a:r>
                      <a:endParaRPr kumimoji="0" lang="fr-FR" sz="13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20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+mn-lt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Direction Régionale des Affaires Culturelles (DRAC)</a:t>
                      </a: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20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+mn-lt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 </a:t>
                      </a: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fr-FR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683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20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+mn-lt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Conseil Départemental</a:t>
                      </a: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683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20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+mn-lt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Conseil Régional</a:t>
                      </a: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793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20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+mn-lt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Autre (préciser)</a:t>
                      </a: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683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400" b="1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+mn-lt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TOTAL 1</a:t>
                      </a:r>
                      <a:endParaRPr kumimoji="0" lang="fr-FR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fr-FR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400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400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36834">
                <a:tc rowSpan="4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300" b="1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+mn-lt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Financements privés</a:t>
                      </a:r>
                      <a:endParaRPr kumimoji="0" lang="fr-FR" sz="13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fr-FR" sz="1200" b="0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+mn-lt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Prix</a:t>
                      </a:r>
                      <a:r>
                        <a:rPr lang="fr-FR" sz="1200" b="0" kern="1200" baseline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+mn-lt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 French Heritage Society</a:t>
                      </a:r>
                      <a:endParaRPr lang="fr-FR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3683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fr-FR" sz="1200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+mn-lt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Autre mécène (préciser</a:t>
                      </a:r>
                      <a:r>
                        <a:rPr lang="fr-FR" sz="1200" b="0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+mn-lt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)</a:t>
                      </a:r>
                      <a:endParaRPr lang="fr-FR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3683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fr-FR" sz="1200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+mn-lt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Autre mécène (préciser)</a:t>
                      </a: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3683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400" b="1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+mn-lt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TOTAL 2</a:t>
                      </a:r>
                      <a:endParaRPr kumimoji="0" lang="fr-FR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4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4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4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36834">
                <a:tc rowSpan="4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300" b="1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+mn-lt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Autofinancement</a:t>
                      </a:r>
                      <a:endParaRPr kumimoji="0" lang="fr-FR" sz="13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fr-FR" sz="1200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+mn-lt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Ressources du monument</a:t>
                      </a: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3062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fr-FR" sz="1200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+mn-lt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Apport personnel du propriétaire</a:t>
                      </a: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3062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fr-FR" sz="1200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+mn-lt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Emprunt</a:t>
                      </a: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3683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fr-FR" sz="1400" b="1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+mn-lt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TOTAL 3</a:t>
                      </a: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4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4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4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5550962"/>
                  </a:ext>
                </a:extLst>
              </a:tr>
              <a:tr h="397149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fr-FR" sz="13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+mn-lt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TOTAL 1+2+3</a:t>
                      </a: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400">
                        <a:latin typeface="+mn-lt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40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+mn-lt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100 %</a:t>
                      </a:r>
                      <a:endParaRPr kumimoji="0" lang="fr-FR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400" dirty="0">
                        <a:latin typeface="+mn-lt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4755148"/>
                  </a:ext>
                </a:extLst>
              </a:tr>
            </a:tbl>
          </a:graphicData>
        </a:graphic>
      </p:graphicFrame>
      <p:sp>
        <p:nvSpPr>
          <p:cNvPr id="8" name="Titre 1"/>
          <p:cNvSpPr txBox="1">
            <a:spLocks/>
          </p:cNvSpPr>
          <p:nvPr/>
        </p:nvSpPr>
        <p:spPr bwMode="auto">
          <a:xfrm>
            <a:off x="-36512" y="260648"/>
            <a:ext cx="2664296" cy="5760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21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+mj-lt"/>
                <a:ea typeface="+mn-ea"/>
                <a:cs typeface="Segoe UI Historic" panose="020B0502040204020203" pitchFamily="34" charset="0"/>
              </a:rPr>
              <a:t>Plan de financement</a:t>
            </a:r>
          </a:p>
        </p:txBody>
      </p:sp>
    </p:spTree>
    <p:extLst>
      <p:ext uri="{BB962C8B-B14F-4D97-AF65-F5344CB8AC3E}">
        <p14:creationId xmlns:p14="http://schemas.microsoft.com/office/powerpoint/2010/main" val="188235802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1564" y="260648"/>
            <a:ext cx="2669348" cy="648072"/>
          </a:xfrm>
          <a:prstGeom prst="rect">
            <a:avLst/>
          </a:prstGeom>
        </p:spPr>
      </p:pic>
      <p:sp>
        <p:nvSpPr>
          <p:cNvPr id="5" name="Titre 1"/>
          <p:cNvSpPr txBox="1">
            <a:spLocks/>
          </p:cNvSpPr>
          <p:nvPr/>
        </p:nvSpPr>
        <p:spPr bwMode="auto">
          <a:xfrm>
            <a:off x="1187624" y="116632"/>
            <a:ext cx="9144000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2200" b="0" i="0" u="none" strike="noStrike" kern="1200" cap="none" spc="0" normalizeH="0" baseline="0" noProof="0" dirty="0">
                <a:ln>
                  <a:noFill/>
                </a:ln>
                <a:solidFill>
                  <a:srgbClr val="2727F1"/>
                </a:solidFill>
                <a:effectLst/>
                <a:uLnTx/>
                <a:uFillTx/>
                <a:latin typeface="+mj-lt"/>
                <a:ea typeface="Segoe UI Historic" panose="020B0502040204020203" pitchFamily="34" charset="0"/>
                <a:cs typeface="Segoe UI Historic" panose="020B0502040204020203" pitchFamily="34" charset="0"/>
              </a:rPr>
              <a:t>Tranche faisant l’objet du soutien</a:t>
            </a:r>
          </a:p>
        </p:txBody>
      </p:sp>
      <p:graphicFrame>
        <p:nvGraphicFramePr>
          <p:cNvPr id="6" name="Group 261">
            <a:extLst>
              <a:ext uri="{FF2B5EF4-FFF2-40B4-BE49-F238E27FC236}">
                <a16:creationId xmlns:a16="http://schemas.microsoft.com/office/drawing/2014/main" id="{D905BAA9-9F13-4B0E-B00C-E8AA947E738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37623652"/>
              </p:ext>
            </p:extLst>
          </p:nvPr>
        </p:nvGraphicFramePr>
        <p:xfrm>
          <a:off x="179512" y="1124744"/>
          <a:ext cx="8784975" cy="5544619"/>
        </p:xfrm>
        <a:graphic>
          <a:graphicData uri="http://schemas.openxmlformats.org/drawingml/2006/table">
            <a:tbl>
              <a:tblPr>
                <a:tableStyleId>{073A0DAA-6AF3-43AB-8588-CEC1D06C72B9}</a:tableStyleId>
              </a:tblPr>
              <a:tblGrid>
                <a:gridCol w="175720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0402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899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2491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0891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69951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fr-FR" sz="2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300" b="1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+mn-lt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Partenaires du projet</a:t>
                      </a:r>
                      <a:endParaRPr kumimoji="0" lang="fr-FR" sz="13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300" b="1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+mn-lt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Montant en €/TTC</a:t>
                      </a:r>
                      <a:endParaRPr kumimoji="0" lang="fr-FR" sz="13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300" b="1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+mn-lt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Taux (%)</a:t>
                      </a:r>
                      <a:endParaRPr kumimoji="0" lang="fr-FR" sz="13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300" b="1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+mn-lt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Acquis, Demandés ou En cours</a:t>
                      </a:r>
                      <a:endParaRPr kumimoji="0" lang="fr-FR" sz="13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6834">
                <a:tc rowSpan="5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300" b="1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+mn-lt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Financements publics</a:t>
                      </a:r>
                      <a:endParaRPr kumimoji="0" lang="fr-FR" sz="13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20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+mn-lt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Direction Régionale des Affaires Culturelles (DRAC)</a:t>
                      </a: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20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+mn-lt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 </a:t>
                      </a: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fr-FR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683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20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+mn-lt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Conseil Départemental</a:t>
                      </a: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683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20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+mn-lt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Conseil Régional</a:t>
                      </a: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793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20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+mn-lt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Autre (préciser)</a:t>
                      </a: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683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400" b="1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+mn-lt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TOTAL 1</a:t>
                      </a:r>
                      <a:endParaRPr kumimoji="0" lang="fr-FR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fr-FR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400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400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36834">
                <a:tc rowSpan="4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300" b="1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+mn-lt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Financements privés</a:t>
                      </a:r>
                      <a:endParaRPr kumimoji="0" lang="fr-FR" sz="13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fr-FR" sz="1200" b="0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+mn-lt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Prix</a:t>
                      </a:r>
                      <a:r>
                        <a:rPr lang="fr-FR" sz="1200" b="0" kern="1200" baseline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+mn-lt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 French Heritage Society</a:t>
                      </a:r>
                      <a:endParaRPr lang="fr-FR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3683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fr-FR" sz="1200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+mn-lt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Autre mécène (préciser</a:t>
                      </a:r>
                      <a:r>
                        <a:rPr lang="fr-FR" sz="1200" b="0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+mn-lt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)</a:t>
                      </a:r>
                      <a:endParaRPr lang="fr-FR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3683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fr-FR" sz="1200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+mn-lt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Autre mécène (préciser)</a:t>
                      </a: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3683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400" b="1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+mn-lt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TOTAL 2</a:t>
                      </a:r>
                      <a:endParaRPr kumimoji="0" lang="fr-FR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4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4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4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36834">
                <a:tc rowSpan="4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300" b="1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+mn-lt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Autofinancement</a:t>
                      </a:r>
                      <a:endParaRPr kumimoji="0" lang="fr-FR" sz="13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fr-FR" sz="1200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+mn-lt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Ressources du monument</a:t>
                      </a: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3062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fr-FR" sz="1200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+mn-lt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Apport personnel du propriétaire</a:t>
                      </a: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3062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fr-FR" sz="1200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+mn-lt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Emprunt</a:t>
                      </a: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3683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fr-FR" sz="1400" b="1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+mn-lt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TOTAL 3</a:t>
                      </a: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4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4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4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5550962"/>
                  </a:ext>
                </a:extLst>
              </a:tr>
              <a:tr h="397149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fr-FR" sz="13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+mn-lt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TOTAL 1+2+3</a:t>
                      </a: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400">
                        <a:latin typeface="+mn-lt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40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+mn-lt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100 %</a:t>
                      </a:r>
                      <a:endParaRPr kumimoji="0" lang="fr-FR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400" dirty="0">
                        <a:latin typeface="+mn-lt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4755148"/>
                  </a:ext>
                </a:extLst>
              </a:tr>
            </a:tbl>
          </a:graphicData>
        </a:graphic>
      </p:graphicFrame>
      <p:sp>
        <p:nvSpPr>
          <p:cNvPr id="8" name="Titre 1"/>
          <p:cNvSpPr txBox="1">
            <a:spLocks/>
          </p:cNvSpPr>
          <p:nvPr/>
        </p:nvSpPr>
        <p:spPr bwMode="auto">
          <a:xfrm>
            <a:off x="-36512" y="260648"/>
            <a:ext cx="2664296" cy="5760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21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+mj-lt"/>
                <a:ea typeface="+mn-ea"/>
                <a:cs typeface="Segoe UI Historic" panose="020B0502040204020203" pitchFamily="34" charset="0"/>
              </a:rPr>
              <a:t>Plan de financement</a:t>
            </a:r>
          </a:p>
        </p:txBody>
      </p:sp>
    </p:spTree>
    <p:extLst>
      <p:ext uri="{BB962C8B-B14F-4D97-AF65-F5344CB8AC3E}">
        <p14:creationId xmlns:p14="http://schemas.microsoft.com/office/powerpoint/2010/main" val="25762751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727F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1"/>
          <p:cNvSpPr txBox="1">
            <a:spLocks noChangeArrowheads="1"/>
          </p:cNvSpPr>
          <p:nvPr/>
        </p:nvSpPr>
        <p:spPr bwMode="auto">
          <a:xfrm>
            <a:off x="683568" y="3356992"/>
            <a:ext cx="8280400" cy="3023905"/>
          </a:xfrm>
          <a:prstGeom prst="rect">
            <a:avLst/>
          </a:prstGeom>
          <a:noFill/>
          <a:ln w="12700">
            <a:noFill/>
            <a:prstDash val="lg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fr-FR" altLang="fr-FR" sz="15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+mj-lt"/>
                <a:ea typeface="Segoe UI Historic" panose="020B0502040204020203" pitchFamily="34" charset="0"/>
                <a:cs typeface="Segoe UI Historic" panose="020B0502040204020203" pitchFamily="34" charset="0"/>
              </a:rPr>
              <a:t>► Attention, en cas de non-respect des règles ci-après,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fr-FR" altLang="fr-FR" sz="1500" b="1" i="0" u="sng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+mj-lt"/>
                <a:cs typeface="Segoe UI Historic" panose="020B0502040204020203" pitchFamily="34" charset="0"/>
              </a:rPr>
              <a:t>votre dossier ne sera pas examiné par le jury</a:t>
            </a:r>
            <a:r>
              <a:rPr kumimoji="0" lang="fr-FR" altLang="fr-FR" sz="15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+mj-lt"/>
                <a:cs typeface="Segoe UI Historic" panose="020B0502040204020203" pitchFamily="34" charset="0"/>
              </a:rPr>
              <a:t>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altLang="fr-FR" sz="15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j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15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+mj-lt"/>
              </a:rPr>
              <a:t>RÈGLES GÉNÉRALES À RESPECTER :</a:t>
            </a: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Symbol" panose="05050102010706020507" pitchFamily="18" charset="2"/>
              <a:buChar char="¨"/>
              <a:tabLst/>
              <a:defRPr/>
            </a:pPr>
            <a:r>
              <a:rPr kumimoji="0" lang="fr-FR" altLang="fr-FR" sz="15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+mj-lt"/>
              </a:rPr>
              <a:t>Conserver le format des diapositives : standard (4:3)</a:t>
            </a: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Symbol" panose="05050102010706020507" pitchFamily="18" charset="2"/>
              <a:buChar char="¨"/>
              <a:tabLst/>
              <a:defRPr/>
            </a:pPr>
            <a:r>
              <a:rPr kumimoji="0" lang="fr-FR" altLang="fr-FR" sz="15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+mj-lt"/>
              </a:rPr>
              <a:t>Conserver la police Calibri</a:t>
            </a: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Symbol" panose="05050102010706020507" pitchFamily="18" charset="2"/>
              <a:buChar char="¨"/>
              <a:tabLst/>
              <a:defRPr/>
            </a:pPr>
            <a:r>
              <a:rPr kumimoji="0" lang="fr-FR" altLang="fr-FR" sz="15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+mj-lt"/>
              </a:rPr>
              <a:t>Limiter les textes informatifs, privilégier les images </a:t>
            </a:r>
          </a:p>
          <a:p>
            <a:pPr marL="285750" indent="-285750">
              <a:spcBef>
                <a:spcPct val="30000"/>
              </a:spcBef>
              <a:buFont typeface="Symbol" panose="05050102010706020507" pitchFamily="18" charset="2"/>
              <a:buChar char="¨"/>
              <a:defRPr/>
            </a:pPr>
            <a:r>
              <a:rPr kumimoji="0" lang="fr-FR" altLang="fr-FR" sz="15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+mj-lt"/>
              </a:rPr>
              <a:t>Utiliser des photographies de qualité </a:t>
            </a:r>
            <a:r>
              <a:rPr kumimoji="0" lang="fr-FR" altLang="fr-FR" sz="15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(Haute Définition de préférence)</a:t>
            </a:r>
            <a:endParaRPr kumimoji="0" lang="fr-FR" altLang="fr-FR" sz="15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j-lt"/>
            </a:endParaRP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Symbol" panose="05050102010706020507" pitchFamily="18" charset="2"/>
              <a:buChar char="¨"/>
              <a:tabLst/>
              <a:defRPr/>
            </a:pPr>
            <a:r>
              <a:rPr kumimoji="0" lang="fr-FR" altLang="fr-FR" sz="15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+mj-lt"/>
              </a:rPr>
              <a:t>Préférer une grande image plutôt que plusieurs petites</a:t>
            </a: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Symbol" panose="05050102010706020507" pitchFamily="18" charset="2"/>
              <a:buChar char="¨"/>
              <a:tabLst/>
              <a:defRPr/>
            </a:pPr>
            <a:r>
              <a:rPr kumimoji="0" lang="fr-FR" altLang="fr-FR" sz="15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+mj-lt"/>
              </a:rPr>
              <a:t>Légender toutes les images </a:t>
            </a:r>
          </a:p>
        </p:txBody>
      </p:sp>
      <p:sp>
        <p:nvSpPr>
          <p:cNvPr id="2" name="Rectangle 1"/>
          <p:cNvSpPr/>
          <p:nvPr/>
        </p:nvSpPr>
        <p:spPr>
          <a:xfrm>
            <a:off x="0" y="0"/>
            <a:ext cx="9144000" cy="292494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ZoneTexte 1"/>
          <p:cNvSpPr txBox="1">
            <a:spLocks noChangeArrowheads="1"/>
          </p:cNvSpPr>
          <p:nvPr/>
        </p:nvSpPr>
        <p:spPr bwMode="auto">
          <a:xfrm>
            <a:off x="431800" y="1073848"/>
            <a:ext cx="8280400" cy="1374222"/>
          </a:xfrm>
          <a:prstGeom prst="rect">
            <a:avLst/>
          </a:prstGeom>
          <a:noFill/>
          <a:ln w="12700">
            <a:noFill/>
            <a:prstDash val="lg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1700" b="1" i="0" u="none" strike="noStrike" kern="1200" cap="none" spc="0" normalizeH="0" baseline="0" noProof="0" dirty="0">
                <a:ln>
                  <a:noFill/>
                </a:ln>
                <a:solidFill>
                  <a:srgbClr val="2727F1"/>
                </a:solidFill>
                <a:effectLst/>
                <a:uLnTx/>
                <a:uFillTx/>
                <a:latin typeface="Book Antiqua" panose="02040602050305030304" pitchFamily="18" charset="0"/>
                <a:ea typeface="+mn-ea"/>
                <a:cs typeface="Segoe UI Historic" panose="020B0502040204020203" pitchFamily="34" charset="0"/>
              </a:rPr>
              <a:t>► </a:t>
            </a:r>
            <a:r>
              <a:rPr kumimoji="0" lang="fr-FR" altLang="fr-FR" sz="1700" b="1" i="0" u="none" strike="noStrike" kern="1200" cap="none" spc="0" normalizeH="0" baseline="0" noProof="0" dirty="0">
                <a:ln>
                  <a:noFill/>
                </a:ln>
                <a:solidFill>
                  <a:srgbClr val="2727F1"/>
                </a:solidFill>
                <a:effectLst/>
                <a:uLnTx/>
                <a:uFillTx/>
                <a:latin typeface="Calibri"/>
                <a:ea typeface="+mn-ea"/>
                <a:cs typeface="Segoe UI Historic" panose="020B0502040204020203" pitchFamily="34" charset="0"/>
              </a:rPr>
              <a:t>La présentation photographique est </a:t>
            </a:r>
            <a:r>
              <a:rPr kumimoji="0" lang="fr-FR" altLang="fr-FR" sz="1700" b="1" i="0" u="sng" strike="noStrike" kern="1200" cap="none" spc="0" normalizeH="0" baseline="0" noProof="0" dirty="0">
                <a:ln>
                  <a:noFill/>
                </a:ln>
                <a:solidFill>
                  <a:srgbClr val="2727F1"/>
                </a:solidFill>
                <a:effectLst/>
                <a:uLnTx/>
                <a:uFillTx/>
                <a:latin typeface="Calibri"/>
                <a:ea typeface="+mn-ea"/>
                <a:cs typeface="Segoe UI Historic" panose="020B0502040204020203" pitchFamily="34" charset="0"/>
              </a:rPr>
              <a:t>le document visuel</a:t>
            </a:r>
            <a:r>
              <a:rPr kumimoji="0" lang="fr-FR" altLang="fr-FR" sz="1700" b="1" i="0" u="none" strike="noStrike" kern="1200" cap="none" spc="0" normalizeH="0" baseline="0" noProof="0" dirty="0">
                <a:ln>
                  <a:noFill/>
                </a:ln>
                <a:solidFill>
                  <a:srgbClr val="2727F1"/>
                </a:solidFill>
                <a:effectLst/>
                <a:uLnTx/>
                <a:uFillTx/>
                <a:latin typeface="Calibri"/>
                <a:ea typeface="+mn-ea"/>
                <a:cs typeface="Segoe UI Historic" panose="020B0502040204020203" pitchFamily="34" charset="0"/>
              </a:rPr>
              <a:t> présenté au jury,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1700" b="1" i="0" u="none" strike="noStrike" kern="1200" cap="none" spc="0" normalizeH="0" baseline="0" noProof="0" dirty="0">
                <a:ln>
                  <a:noFill/>
                </a:ln>
                <a:solidFill>
                  <a:srgbClr val="2727F1"/>
                </a:solidFill>
                <a:effectLst/>
                <a:uLnTx/>
                <a:uFillTx/>
                <a:latin typeface="Calibri"/>
                <a:ea typeface="+mn-ea"/>
                <a:cs typeface="Segoe UI Historic" panose="020B0502040204020203" pitchFamily="34" charset="0"/>
              </a:rPr>
              <a:t>à vous de le rendre attrayant et compréhensible.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altLang="fr-FR" sz="1700" b="1" i="0" u="none" strike="noStrike" kern="1200" cap="none" spc="0" normalizeH="0" baseline="0" noProof="0" dirty="0">
              <a:ln>
                <a:noFill/>
              </a:ln>
              <a:solidFill>
                <a:srgbClr val="2727F1"/>
              </a:solidFill>
              <a:effectLst/>
              <a:uLnTx/>
              <a:uFillTx/>
              <a:latin typeface="Calibri"/>
              <a:ea typeface="+mn-ea"/>
              <a:cs typeface="Segoe UI Historic" panose="020B0502040204020203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1700" b="1" i="0" u="none" strike="noStrike" kern="1200" cap="none" spc="0" normalizeH="0" baseline="0" noProof="0" dirty="0">
                <a:ln>
                  <a:noFill/>
                </a:ln>
                <a:solidFill>
                  <a:srgbClr val="2727F1"/>
                </a:solidFill>
                <a:effectLst/>
                <a:uLnTx/>
                <a:uFillTx/>
                <a:latin typeface="Calibri"/>
                <a:ea typeface="+mn-ea"/>
                <a:cs typeface="Segoe UI Historic" panose="020B0502040204020203" pitchFamily="34" charset="0"/>
              </a:rPr>
              <a:t>Le présent </a:t>
            </a:r>
            <a:r>
              <a:rPr kumimoji="0" lang="fr-FR" altLang="fr-FR" sz="1700" b="1" i="0" u="none" strike="noStrike" kern="1200" cap="none" spc="0" normalizeH="0" baseline="0" noProof="0" dirty="0" err="1">
                <a:ln>
                  <a:noFill/>
                </a:ln>
                <a:solidFill>
                  <a:srgbClr val="2727F1"/>
                </a:solidFill>
                <a:effectLst/>
                <a:uLnTx/>
                <a:uFillTx/>
                <a:latin typeface="Calibri"/>
                <a:ea typeface="+mn-ea"/>
                <a:cs typeface="Segoe UI Historic" panose="020B0502040204020203" pitchFamily="34" charset="0"/>
              </a:rPr>
              <a:t>powerpoint</a:t>
            </a:r>
            <a:r>
              <a:rPr kumimoji="0" lang="fr-FR" altLang="fr-FR" sz="1700" b="1" i="0" u="none" strike="noStrike" kern="1200" cap="none" spc="0" normalizeH="0" baseline="0" noProof="0">
                <a:ln>
                  <a:noFill/>
                </a:ln>
                <a:solidFill>
                  <a:srgbClr val="2727F1"/>
                </a:solidFill>
                <a:effectLst/>
                <a:uLnTx/>
                <a:uFillTx/>
                <a:latin typeface="Calibri"/>
                <a:ea typeface="+mn-ea"/>
                <a:cs typeface="Segoe UI Historic" panose="020B0502040204020203" pitchFamily="34" charset="0"/>
              </a:rPr>
              <a:t> est un modèle, vous êtes libre d’ajouter des diapositives. </a:t>
            </a:r>
            <a:endParaRPr kumimoji="0" lang="fr-FR" altLang="fr-FR" sz="1700" b="1" i="0" u="none" strike="noStrike" kern="1200" cap="none" spc="0" normalizeH="0" baseline="0" noProof="0" dirty="0">
              <a:ln>
                <a:noFill/>
              </a:ln>
              <a:solidFill>
                <a:srgbClr val="2727F1"/>
              </a:solidFill>
              <a:effectLst/>
              <a:uLnTx/>
              <a:uFillTx/>
              <a:latin typeface="Calibri"/>
              <a:ea typeface="+mn-ea"/>
              <a:cs typeface="Segoe UI Historic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22706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Espace réservé du contenu 2"/>
          <p:cNvSpPr txBox="1">
            <a:spLocks/>
          </p:cNvSpPr>
          <p:nvPr/>
        </p:nvSpPr>
        <p:spPr bwMode="auto">
          <a:xfrm>
            <a:off x="107950" y="115888"/>
            <a:ext cx="8928100" cy="4637087"/>
          </a:xfrm>
          <a:prstGeom prst="rect">
            <a:avLst/>
          </a:prstGeom>
          <a:noFill/>
          <a:ln w="9525">
            <a:solidFill>
              <a:srgbClr val="2727F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Font typeface="Arial" panose="020B0604020202020204" pitchFamily="34" charset="0"/>
              <a:buNone/>
            </a:pPr>
            <a:endParaRPr lang="fr-FR" altLang="fr-FR"/>
          </a:p>
        </p:txBody>
      </p:sp>
      <p:sp>
        <p:nvSpPr>
          <p:cNvPr id="7171" name="ZoneTexte 4"/>
          <p:cNvSpPr txBox="1">
            <a:spLocks noChangeArrowheads="1"/>
          </p:cNvSpPr>
          <p:nvPr/>
        </p:nvSpPr>
        <p:spPr bwMode="auto">
          <a:xfrm>
            <a:off x="250825" y="5715000"/>
            <a:ext cx="878522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800" dirty="0">
                <a:solidFill>
                  <a:srgbClr val="2727F1"/>
                </a:solidFill>
                <a:latin typeface="+mj-lt"/>
                <a:cs typeface="Segoe UI Historic" panose="020B0502040204020203" pitchFamily="34" charset="0"/>
              </a:rPr>
              <a:t>Nom du monument 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800" dirty="0">
                <a:solidFill>
                  <a:srgbClr val="2727F1"/>
                </a:solidFill>
                <a:latin typeface="+mj-lt"/>
                <a:cs typeface="Segoe UI Historic" panose="020B0502040204020203" pitchFamily="34" charset="0"/>
              </a:rPr>
              <a:t>Département / Région :          </a:t>
            </a:r>
            <a:r>
              <a:rPr lang="fr-FR" altLang="fr-FR" sz="1800" dirty="0">
                <a:latin typeface="+mj-lt"/>
                <a:cs typeface="Segoe UI Historic" panose="020B0502040204020203" pitchFamily="34" charset="0"/>
              </a:rPr>
              <a:t>  </a:t>
            </a:r>
          </a:p>
        </p:txBody>
      </p:sp>
      <p:sp>
        <p:nvSpPr>
          <p:cNvPr id="17" name="Google Shape;90;p13"/>
          <p:cNvSpPr txBox="1">
            <a:spLocks/>
          </p:cNvSpPr>
          <p:nvPr/>
        </p:nvSpPr>
        <p:spPr>
          <a:xfrm>
            <a:off x="755650" y="2205038"/>
            <a:ext cx="7777163" cy="720725"/>
          </a:xfrm>
          <a:prstGeom prst="rect">
            <a:avLst/>
          </a:prstGeom>
        </p:spPr>
        <p:txBody>
          <a:bodyPr spcFirstLastPara="1" lIns="91425" tIns="91425" rIns="91425" bIns="91425" anchor="b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500" dirty="0">
                <a:solidFill>
                  <a:schemeClr val="bg1">
                    <a:lumMod val="75000"/>
                  </a:schemeClr>
                </a:solidFill>
              </a:rPr>
              <a:t>Ajoutez ici une photo du monument</a:t>
            </a:r>
          </a:p>
        </p:txBody>
      </p:sp>
      <p:sp>
        <p:nvSpPr>
          <p:cNvPr id="7173" name="ZoneTexte 4"/>
          <p:cNvSpPr txBox="1">
            <a:spLocks noChangeArrowheads="1"/>
          </p:cNvSpPr>
          <p:nvPr/>
        </p:nvSpPr>
        <p:spPr bwMode="auto">
          <a:xfrm>
            <a:off x="250825" y="5030788"/>
            <a:ext cx="8713788" cy="630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3500" dirty="0">
                <a:solidFill>
                  <a:srgbClr val="2727F1"/>
                </a:solidFill>
                <a:latin typeface="+mj-lt"/>
                <a:cs typeface="Segoe UI Historic" panose="020B0502040204020203" pitchFamily="34" charset="0"/>
              </a:rPr>
              <a:t>Prix French </a:t>
            </a:r>
            <a:r>
              <a:rPr lang="fr-FR" altLang="fr-FR" sz="3500" dirty="0" err="1">
                <a:solidFill>
                  <a:srgbClr val="2727F1"/>
                </a:solidFill>
                <a:latin typeface="+mj-lt"/>
                <a:cs typeface="Segoe UI Historic" panose="020B0502040204020203" pitchFamily="34" charset="0"/>
              </a:rPr>
              <a:t>Heritage</a:t>
            </a:r>
            <a:r>
              <a:rPr lang="fr-FR" altLang="fr-FR" sz="3500" dirty="0">
                <a:solidFill>
                  <a:srgbClr val="2727F1"/>
                </a:solidFill>
                <a:latin typeface="+mj-lt"/>
                <a:cs typeface="Segoe UI Historic" panose="020B0502040204020203" pitchFamily="34" charset="0"/>
              </a:rPr>
              <a:t> Society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Espace réservé du contenu 2">
            <a:extLst>
              <a:ext uri="{FF2B5EF4-FFF2-40B4-BE49-F238E27FC236}">
                <a16:creationId xmlns:a16="http://schemas.microsoft.com/office/drawing/2014/main" id="{726FE924-BD73-4AD5-8FC6-E7BAF42BA79B}"/>
              </a:ext>
            </a:extLst>
          </p:cNvPr>
          <p:cNvSpPr txBox="1">
            <a:spLocks/>
          </p:cNvSpPr>
          <p:nvPr/>
        </p:nvSpPr>
        <p:spPr bwMode="auto">
          <a:xfrm>
            <a:off x="107950" y="1196975"/>
            <a:ext cx="8928100" cy="5472113"/>
          </a:xfrm>
          <a:prstGeom prst="rect">
            <a:avLst/>
          </a:prstGeom>
          <a:noFill/>
          <a:ln w="9525">
            <a:solidFill>
              <a:schemeClr val="bg1">
                <a:lumMod val="8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fr-FR" altLang="fr-FR" sz="3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99" r="3746" b="501"/>
          <a:stretch/>
        </p:blipFill>
        <p:spPr>
          <a:xfrm>
            <a:off x="287747" y="1243394"/>
            <a:ext cx="8712967" cy="5379274"/>
          </a:xfrm>
          <a:prstGeom prst="rect">
            <a:avLst/>
          </a:prstGeom>
        </p:spPr>
      </p:pic>
      <p:sp>
        <p:nvSpPr>
          <p:cNvPr id="8" name="Google Shape;90;p13">
            <a:extLst>
              <a:ext uri="{FF2B5EF4-FFF2-40B4-BE49-F238E27FC236}">
                <a16:creationId xmlns:a16="http://schemas.microsoft.com/office/drawing/2014/main" id="{D6DD11BC-0876-4214-AA33-5CBD5DA0EA17}"/>
              </a:ext>
            </a:extLst>
          </p:cNvPr>
          <p:cNvSpPr txBox="1">
            <a:spLocks/>
          </p:cNvSpPr>
          <p:nvPr/>
        </p:nvSpPr>
        <p:spPr>
          <a:xfrm>
            <a:off x="3203884" y="3016467"/>
            <a:ext cx="2736232" cy="550698"/>
          </a:xfrm>
          <a:prstGeom prst="rect">
            <a:avLst/>
          </a:prstGeom>
        </p:spPr>
        <p:txBody>
          <a:bodyPr spcFirstLastPara="1" lIns="91425" tIns="91425" rIns="91425" bIns="91425" anchor="b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5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75000"/>
                  </a:prstClr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Déplacez le curseur</a:t>
            </a:r>
          </a:p>
        </p:txBody>
      </p:sp>
      <p:sp>
        <p:nvSpPr>
          <p:cNvPr id="11" name="Titre 1">
            <a:extLst>
              <a:ext uri="{FF2B5EF4-FFF2-40B4-BE49-F238E27FC236}">
                <a16:creationId xmlns:a16="http://schemas.microsoft.com/office/drawing/2014/main" id="{96E4E76B-5AE0-430C-BED0-41A7B4B6597E}"/>
              </a:ext>
            </a:extLst>
          </p:cNvPr>
          <p:cNvSpPr txBox="1">
            <a:spLocks/>
          </p:cNvSpPr>
          <p:nvPr/>
        </p:nvSpPr>
        <p:spPr bwMode="auto">
          <a:xfrm>
            <a:off x="457200" y="224261"/>
            <a:ext cx="8229600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1800" b="0" i="0" u="none" strike="noStrike" kern="1200" cap="none" spc="0" normalizeH="0" baseline="0" noProof="0" dirty="0">
                <a:ln>
                  <a:noFill/>
                </a:ln>
                <a:solidFill>
                  <a:srgbClr val="2727F1"/>
                </a:solidFill>
                <a:effectLst/>
                <a:uLnTx/>
                <a:uFillTx/>
                <a:ea typeface="+mj-ea"/>
                <a:cs typeface="Segoe UI Historic" panose="020B0502040204020203" pitchFamily="34" charset="0"/>
              </a:rPr>
              <a:t>Ville 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1800" b="0" i="0" u="none" strike="noStrike" kern="1200" cap="none" spc="0" normalizeH="0" baseline="0" noProof="0" dirty="0">
                <a:ln>
                  <a:noFill/>
                </a:ln>
                <a:solidFill>
                  <a:srgbClr val="2727F1"/>
                </a:solidFill>
                <a:effectLst/>
                <a:uLnTx/>
                <a:uFillTx/>
                <a:ea typeface="+mj-ea"/>
                <a:cs typeface="Segoe UI Historic" panose="020B0502040204020203" pitchFamily="34" charset="0"/>
              </a:rPr>
              <a:t>Code postal :</a:t>
            </a:r>
          </a:p>
        </p:txBody>
      </p:sp>
      <p:pic>
        <p:nvPicPr>
          <p:cNvPr id="10" name="Image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5976" y="2348880"/>
            <a:ext cx="478934" cy="677418"/>
          </a:xfrm>
          <a:prstGeom prst="ellipse">
            <a:avLst/>
          </a:prstGeom>
        </p:spPr>
      </p:pic>
    </p:spTree>
    <p:extLst>
      <p:ext uri="{BB962C8B-B14F-4D97-AF65-F5344CB8AC3E}">
        <p14:creationId xmlns:p14="http://schemas.microsoft.com/office/powerpoint/2010/main" val="32778690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re 1"/>
          <p:cNvSpPr txBox="1">
            <a:spLocks/>
          </p:cNvSpPr>
          <p:nvPr/>
        </p:nvSpPr>
        <p:spPr bwMode="auto">
          <a:xfrm>
            <a:off x="0" y="115888"/>
            <a:ext cx="9144000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2200" dirty="0">
                <a:solidFill>
                  <a:srgbClr val="2727F1"/>
                </a:solidFill>
                <a:latin typeface="+mj-lt"/>
                <a:cs typeface="Segoe UI Historic" panose="020B0502040204020203" pitchFamily="34" charset="0"/>
              </a:rPr>
              <a:t>Plan cadastral du monument</a:t>
            </a:r>
          </a:p>
        </p:txBody>
      </p:sp>
      <p:sp>
        <p:nvSpPr>
          <p:cNvPr id="10243" name="Espace réservé du contenu 2"/>
          <p:cNvSpPr txBox="1">
            <a:spLocks/>
          </p:cNvSpPr>
          <p:nvPr/>
        </p:nvSpPr>
        <p:spPr bwMode="auto">
          <a:xfrm>
            <a:off x="107950" y="1196975"/>
            <a:ext cx="8928100" cy="5472113"/>
          </a:xfrm>
          <a:prstGeom prst="rect">
            <a:avLst/>
          </a:prstGeom>
          <a:noFill/>
          <a:ln w="9525">
            <a:solidFill>
              <a:srgbClr val="2727F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Font typeface="Arial" panose="020B0604020202020204" pitchFamily="34" charset="0"/>
              <a:buNone/>
            </a:pPr>
            <a:endParaRPr lang="fr-FR" altLang="fr-FR"/>
          </a:p>
        </p:txBody>
      </p:sp>
      <p:sp>
        <p:nvSpPr>
          <p:cNvPr id="9" name="Google Shape;90;p13"/>
          <p:cNvSpPr txBox="1">
            <a:spLocks/>
          </p:cNvSpPr>
          <p:nvPr/>
        </p:nvSpPr>
        <p:spPr>
          <a:xfrm>
            <a:off x="755650" y="3644900"/>
            <a:ext cx="7777163" cy="720725"/>
          </a:xfrm>
          <a:prstGeom prst="rect">
            <a:avLst/>
          </a:prstGeom>
        </p:spPr>
        <p:txBody>
          <a:bodyPr spcFirstLastPara="1" lIns="91425" tIns="91425" rIns="91425" bIns="91425" anchor="b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500" dirty="0">
                <a:solidFill>
                  <a:schemeClr val="bg1">
                    <a:lumMod val="75000"/>
                  </a:schemeClr>
                </a:solidFill>
              </a:rPr>
              <a:t>Ajoutez ici une photo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Espace réservé du contenu 2"/>
          <p:cNvSpPr txBox="1">
            <a:spLocks/>
          </p:cNvSpPr>
          <p:nvPr/>
        </p:nvSpPr>
        <p:spPr bwMode="auto">
          <a:xfrm>
            <a:off x="107950" y="1196975"/>
            <a:ext cx="8928100" cy="5472113"/>
          </a:xfrm>
          <a:prstGeom prst="rect">
            <a:avLst/>
          </a:prstGeom>
          <a:noFill/>
          <a:ln w="9525">
            <a:solidFill>
              <a:srgbClr val="2727F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Font typeface="Arial" panose="020B0604020202020204" pitchFamily="34" charset="0"/>
              <a:buNone/>
            </a:pPr>
            <a:endParaRPr lang="fr-FR" altLang="fr-FR"/>
          </a:p>
        </p:txBody>
      </p:sp>
      <p:sp>
        <p:nvSpPr>
          <p:cNvPr id="6" name="Google Shape;90;p13"/>
          <p:cNvSpPr txBox="1">
            <a:spLocks/>
          </p:cNvSpPr>
          <p:nvPr/>
        </p:nvSpPr>
        <p:spPr>
          <a:xfrm>
            <a:off x="755650" y="3644900"/>
            <a:ext cx="7777163" cy="720725"/>
          </a:xfrm>
          <a:prstGeom prst="rect">
            <a:avLst/>
          </a:prstGeom>
        </p:spPr>
        <p:txBody>
          <a:bodyPr spcFirstLastPara="1" lIns="91425" tIns="91425" rIns="91425" bIns="91425" anchor="b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500" dirty="0">
                <a:solidFill>
                  <a:schemeClr val="bg1">
                    <a:lumMod val="75000"/>
                  </a:schemeClr>
                </a:solidFill>
              </a:rPr>
              <a:t>Ajoutez ici une photo</a:t>
            </a:r>
          </a:p>
        </p:txBody>
      </p:sp>
      <p:sp>
        <p:nvSpPr>
          <p:cNvPr id="11268" name="Titre 1"/>
          <p:cNvSpPr txBox="1">
            <a:spLocks/>
          </p:cNvSpPr>
          <p:nvPr/>
        </p:nvSpPr>
        <p:spPr bwMode="auto">
          <a:xfrm>
            <a:off x="0" y="115888"/>
            <a:ext cx="9144000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2200" dirty="0">
                <a:solidFill>
                  <a:srgbClr val="2727F1"/>
                </a:solidFill>
                <a:latin typeface="+mj-lt"/>
                <a:cs typeface="Segoe UI Historic" panose="020B0502040204020203" pitchFamily="34" charset="0"/>
              </a:rPr>
              <a:t>Plan du bâtiment ou du jardin faisant l’objet des travaux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Espace réservé du contenu 2"/>
          <p:cNvSpPr txBox="1">
            <a:spLocks/>
          </p:cNvSpPr>
          <p:nvPr/>
        </p:nvSpPr>
        <p:spPr bwMode="auto">
          <a:xfrm>
            <a:off x="107950" y="1196975"/>
            <a:ext cx="8928100" cy="5472113"/>
          </a:xfrm>
          <a:prstGeom prst="rect">
            <a:avLst/>
          </a:prstGeom>
          <a:noFill/>
          <a:ln w="9525">
            <a:solidFill>
              <a:srgbClr val="2727F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Font typeface="Arial" panose="020B0604020202020204" pitchFamily="34" charset="0"/>
              <a:buNone/>
            </a:pPr>
            <a:endParaRPr lang="fr-FR" altLang="fr-FR"/>
          </a:p>
        </p:txBody>
      </p:sp>
      <p:sp>
        <p:nvSpPr>
          <p:cNvPr id="8" name="Google Shape;90;p13"/>
          <p:cNvSpPr txBox="1">
            <a:spLocks/>
          </p:cNvSpPr>
          <p:nvPr/>
        </p:nvSpPr>
        <p:spPr>
          <a:xfrm>
            <a:off x="755650" y="3644900"/>
            <a:ext cx="7777163" cy="720725"/>
          </a:xfrm>
          <a:prstGeom prst="rect">
            <a:avLst/>
          </a:prstGeom>
        </p:spPr>
        <p:txBody>
          <a:bodyPr spcFirstLastPara="1" lIns="91425" tIns="91425" rIns="91425" bIns="91425" anchor="b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500" dirty="0">
                <a:solidFill>
                  <a:schemeClr val="bg1">
                    <a:lumMod val="75000"/>
                  </a:schemeClr>
                </a:solidFill>
              </a:rPr>
              <a:t>Ajoutez ici une photo</a:t>
            </a:r>
          </a:p>
        </p:txBody>
      </p:sp>
      <p:sp>
        <p:nvSpPr>
          <p:cNvPr id="12292" name="Titre 1"/>
          <p:cNvSpPr txBox="1">
            <a:spLocks/>
          </p:cNvSpPr>
          <p:nvPr/>
        </p:nvSpPr>
        <p:spPr bwMode="auto">
          <a:xfrm>
            <a:off x="0" y="115888"/>
            <a:ext cx="9144000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2200" dirty="0">
                <a:solidFill>
                  <a:srgbClr val="2727F1"/>
                </a:solidFill>
                <a:latin typeface="+mj-lt"/>
                <a:cs typeface="Segoe UI Historic" panose="020B0502040204020203" pitchFamily="34" charset="0"/>
              </a:rPr>
              <a:t>Vue d’ensemble du monument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Espace réservé du contenu 2"/>
          <p:cNvSpPr txBox="1">
            <a:spLocks/>
          </p:cNvSpPr>
          <p:nvPr/>
        </p:nvSpPr>
        <p:spPr bwMode="auto">
          <a:xfrm>
            <a:off x="107950" y="1196975"/>
            <a:ext cx="8928100" cy="5472113"/>
          </a:xfrm>
          <a:prstGeom prst="rect">
            <a:avLst/>
          </a:prstGeom>
          <a:noFill/>
          <a:ln w="9525">
            <a:solidFill>
              <a:srgbClr val="2727F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Font typeface="Arial" panose="020B0604020202020204" pitchFamily="34" charset="0"/>
              <a:buNone/>
            </a:pPr>
            <a:endParaRPr lang="fr-FR" altLang="fr-FR"/>
          </a:p>
        </p:txBody>
      </p:sp>
      <p:sp>
        <p:nvSpPr>
          <p:cNvPr id="8" name="Google Shape;90;p13"/>
          <p:cNvSpPr txBox="1">
            <a:spLocks/>
          </p:cNvSpPr>
          <p:nvPr/>
        </p:nvSpPr>
        <p:spPr>
          <a:xfrm>
            <a:off x="755650" y="3644900"/>
            <a:ext cx="7777163" cy="720725"/>
          </a:xfrm>
          <a:prstGeom prst="rect">
            <a:avLst/>
          </a:prstGeom>
        </p:spPr>
        <p:txBody>
          <a:bodyPr spcFirstLastPara="1" lIns="91425" tIns="91425" rIns="91425" bIns="91425" anchor="b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500" dirty="0">
                <a:solidFill>
                  <a:schemeClr val="bg1">
                    <a:lumMod val="75000"/>
                  </a:schemeClr>
                </a:solidFill>
              </a:rPr>
              <a:t>Ajoutez ici une photo</a:t>
            </a:r>
          </a:p>
        </p:txBody>
      </p:sp>
      <p:sp>
        <p:nvSpPr>
          <p:cNvPr id="13316" name="Titre 1"/>
          <p:cNvSpPr txBox="1">
            <a:spLocks/>
          </p:cNvSpPr>
          <p:nvPr/>
        </p:nvSpPr>
        <p:spPr bwMode="auto">
          <a:xfrm>
            <a:off x="0" y="115888"/>
            <a:ext cx="9144000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2200" dirty="0">
                <a:solidFill>
                  <a:srgbClr val="2727F1"/>
                </a:solidFill>
                <a:latin typeface="+mj-lt"/>
                <a:cs typeface="Segoe UI Historic" panose="020B0502040204020203" pitchFamily="34" charset="0"/>
              </a:rPr>
              <a:t>Vue d’ensemble du monument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Espace réservé du contenu 2"/>
          <p:cNvSpPr txBox="1">
            <a:spLocks/>
          </p:cNvSpPr>
          <p:nvPr/>
        </p:nvSpPr>
        <p:spPr bwMode="auto">
          <a:xfrm>
            <a:off x="107950" y="1196975"/>
            <a:ext cx="8928100" cy="5472113"/>
          </a:xfrm>
          <a:prstGeom prst="rect">
            <a:avLst/>
          </a:prstGeom>
          <a:noFill/>
          <a:ln w="9525">
            <a:solidFill>
              <a:srgbClr val="2727F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Font typeface="Arial" panose="020B0604020202020204" pitchFamily="34" charset="0"/>
              <a:buNone/>
            </a:pPr>
            <a:endParaRPr lang="fr-FR" altLang="fr-FR"/>
          </a:p>
        </p:txBody>
      </p:sp>
      <p:sp>
        <p:nvSpPr>
          <p:cNvPr id="7" name="Google Shape;90;p13"/>
          <p:cNvSpPr txBox="1">
            <a:spLocks/>
          </p:cNvSpPr>
          <p:nvPr/>
        </p:nvSpPr>
        <p:spPr>
          <a:xfrm>
            <a:off x="755650" y="3644900"/>
            <a:ext cx="7777163" cy="720725"/>
          </a:xfrm>
          <a:prstGeom prst="rect">
            <a:avLst/>
          </a:prstGeom>
        </p:spPr>
        <p:txBody>
          <a:bodyPr spcFirstLastPara="1" lIns="91425" tIns="91425" rIns="91425" bIns="91425" anchor="b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500" dirty="0">
                <a:solidFill>
                  <a:schemeClr val="bg1">
                    <a:lumMod val="75000"/>
                  </a:schemeClr>
                </a:solidFill>
              </a:rPr>
              <a:t>Ajoutez ici une photo</a:t>
            </a:r>
          </a:p>
        </p:txBody>
      </p:sp>
      <p:sp>
        <p:nvSpPr>
          <p:cNvPr id="14340" name="Titre 1"/>
          <p:cNvSpPr txBox="1">
            <a:spLocks/>
          </p:cNvSpPr>
          <p:nvPr/>
        </p:nvSpPr>
        <p:spPr bwMode="auto">
          <a:xfrm>
            <a:off x="0" y="115888"/>
            <a:ext cx="9144000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2200" dirty="0">
                <a:solidFill>
                  <a:srgbClr val="2727F1"/>
                </a:solidFill>
                <a:latin typeface="+mj-lt"/>
                <a:cs typeface="Segoe UI Historic" panose="020B0502040204020203" pitchFamily="34" charset="0"/>
              </a:rPr>
              <a:t>Photographies des parties faisant l’objet des travaux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1385</TotalTime>
  <Words>583</Words>
  <Application>Microsoft Office PowerPoint</Application>
  <PresentationFormat>Affichage à l'écran (4:3)</PresentationFormat>
  <Paragraphs>130</Paragraphs>
  <Slides>17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17</vt:i4>
      </vt:variant>
    </vt:vector>
  </HeadingPairs>
  <TitlesOfParts>
    <vt:vector size="24" baseType="lpstr">
      <vt:lpstr>Arial</vt:lpstr>
      <vt:lpstr>Book Antiqua</vt:lpstr>
      <vt:lpstr>Calibri</vt:lpstr>
      <vt:lpstr>Gilroy</vt:lpstr>
      <vt:lpstr>Segoe UI Historic</vt:lpstr>
      <vt:lpstr>Symbol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QUELQUES CONSEILS POUR METTRE EN VALEUR VOTRE PROJET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NOM DU MONUMENT OU DU JARDIN :  DEPARTEMENT :</dc:title>
  <dc:creator>Céline Leylavergne</dc:creator>
  <cp:lastModifiedBy>Communication</cp:lastModifiedBy>
  <cp:revision>134</cp:revision>
  <dcterms:created xsi:type="dcterms:W3CDTF">2013-04-16T08:37:48Z</dcterms:created>
  <dcterms:modified xsi:type="dcterms:W3CDTF">2025-12-17T15:50:08Z</dcterms:modified>
</cp:coreProperties>
</file>