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431" r:id="rId3"/>
    <p:sldId id="350" r:id="rId4"/>
    <p:sldId id="423" r:id="rId5"/>
    <p:sldId id="331" r:id="rId6"/>
    <p:sldId id="372" r:id="rId7"/>
    <p:sldId id="417" r:id="rId8"/>
    <p:sldId id="418" r:id="rId9"/>
    <p:sldId id="419" r:id="rId10"/>
    <p:sldId id="421" r:id="rId11"/>
    <p:sldId id="341" r:id="rId12"/>
    <p:sldId id="422" r:id="rId13"/>
    <p:sldId id="415" r:id="rId14"/>
    <p:sldId id="432" r:id="rId15"/>
    <p:sldId id="425" r:id="rId16"/>
    <p:sldId id="429" r:id="rId17"/>
    <p:sldId id="427" r:id="rId18"/>
    <p:sldId id="430" r:id="rId19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27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 autoAdjust="0"/>
    <p:restoredTop sz="95897" autoAdjust="0"/>
  </p:normalViewPr>
  <p:slideViewPr>
    <p:cSldViewPr>
      <p:cViewPr varScale="1">
        <p:scale>
          <a:sx n="110" d="100"/>
          <a:sy n="110" d="100"/>
        </p:scale>
        <p:origin x="156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A0826C-9D59-4EB5-B439-9C8741CA45B5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DA10665-BD50-4482-8D2A-A9779FEAF1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410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F468E0B-DC91-4502-AD1D-FCF69DD097D0}" type="slidenum">
              <a:rPr lang="fr-FR" altLang="fr-FR">
                <a:latin typeface="Calibri" panose="020F0502020204030204" pitchFamily="34" charset="0"/>
              </a:rPr>
              <a:pPr/>
              <a:t>1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819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BBB8964-7F7A-4A32-9D5C-91E30C168460}" type="slidenum">
              <a:rPr lang="fr-FR" altLang="fr-FR">
                <a:latin typeface="Calibri" panose="020F0502020204030204" pitchFamily="34" charset="0"/>
              </a:rPr>
              <a:pPr/>
              <a:t>3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3E294-0D03-4921-808D-371B978F1B4C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3E721-8D15-494A-9540-D65BD950D74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5159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5F9AE-4607-46E7-812C-93BE71D96BBA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0FAF8-F182-40C1-9F83-70AFA123D0F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48105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233CA-1109-4F44-AF76-63B5BBD0A4F0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66BC5-7350-4EB1-AA15-52E97658F5F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3442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7222C-8B4E-414B-856A-C4673BB6A35E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D786A-320A-46E5-9B5A-449D72F1798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5158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171DD-DA40-4916-8594-8C52DA42D204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90A58-6CAF-4CC1-9866-04FA1FAE24B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56793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592B8-8CEC-4A49-B328-63E2F64C418D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508B9-C4DF-4BDC-8116-EF1B5C63C47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3977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909F0-4D88-4A36-BCFE-4582971DB0FD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BA139-6081-45FB-8AF3-E2101DA816E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83775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3B125-25EE-4B1C-A785-6216870A20C3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E5AAD-C7DB-4723-BE77-5BF18C4BAAB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7806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C6758-A34C-4836-B5B1-AB6B4FC7C212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1CC0D-E947-4036-A932-6B8D6196E08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01411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467544" y="260648"/>
            <a:ext cx="7920037" cy="5976938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E4CB4-DE8D-4828-8776-8119D89DBE3D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6CCEA-3B8A-4620-B379-7C7B3CE3654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98888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FB086-AD52-4D38-AA36-94ED55EBB274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16C3B-1D12-41A4-9796-4767D0C5FAD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12204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76E52-B6E1-477D-B96D-56B713B56EC9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08D38-D88A-4EE8-8703-D5DCE23F513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2718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C4BA89-48FA-49D3-956D-EC535432CA9C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9913CB2-DE72-4D50-89BA-71C1775996B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mailto:communication@fondation-merimee.or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05038"/>
            <a:ext cx="9144000" cy="2447925"/>
          </a:xfrm>
          <a:prstGeom prst="rect">
            <a:avLst/>
          </a:prstGeom>
          <a:solidFill>
            <a:srgbClr val="2727F1"/>
          </a:solidFill>
          <a:ln>
            <a:solidFill>
              <a:srgbClr val="2727F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075" name="ZoneTexte 4"/>
          <p:cNvSpPr txBox="1">
            <a:spLocks noChangeArrowheads="1"/>
          </p:cNvSpPr>
          <p:nvPr/>
        </p:nvSpPr>
        <p:spPr bwMode="auto">
          <a:xfrm>
            <a:off x="4762" y="3075057"/>
            <a:ext cx="91392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fr-FR" altLang="fr-FR" sz="40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Prix Belle Main – Mérimée</a:t>
            </a:r>
          </a:p>
        </p:txBody>
      </p:sp>
      <p:pic>
        <p:nvPicPr>
          <p:cNvPr id="3076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69863"/>
            <a:ext cx="1838325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itre 1"/>
          <p:cNvSpPr txBox="1">
            <a:spLocks/>
          </p:cNvSpPr>
          <p:nvPr/>
        </p:nvSpPr>
        <p:spPr bwMode="auto">
          <a:xfrm>
            <a:off x="0" y="5084763"/>
            <a:ext cx="9144000" cy="1389062"/>
          </a:xfrm>
          <a:prstGeom prst="rect">
            <a:avLst/>
          </a:prstGeom>
          <a:noFill/>
          <a:ln w="12700">
            <a:solidFill>
              <a:schemeClr val="bg1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30000"/>
              </a:spcBef>
              <a:buFontTx/>
              <a:buNone/>
            </a:pPr>
            <a:endParaRPr lang="fr-FR" altLang="fr-FR" sz="1400" b="1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dossier de candidature complet doit être envoyé </a:t>
            </a: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avant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</a:t>
            </a: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15 mars</a:t>
            </a:r>
            <a:endParaRPr lang="fr-FR" altLang="fr-FR" sz="1800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par Smash à : 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  <a:hlinkClick r:id="rId4"/>
              </a:rPr>
              <a:t>communication@fondation-merimee.org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69863"/>
            <a:ext cx="2111795" cy="138916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229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Présentation du ou des objet(s) mobilier(s)</a:t>
            </a:r>
          </a:p>
        </p:txBody>
      </p:sp>
    </p:spTree>
    <p:extLst>
      <p:ext uri="{BB962C8B-B14F-4D97-AF65-F5344CB8AC3E}">
        <p14:creationId xmlns:p14="http://schemas.microsoft.com/office/powerpoint/2010/main" val="1889052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4340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Détails du ou des objet(s) mobilier(s)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4340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Détails du ou des objet(s) mobilier(s)</a:t>
            </a:r>
          </a:p>
        </p:txBody>
      </p:sp>
    </p:spTree>
    <p:extLst>
      <p:ext uri="{BB962C8B-B14F-4D97-AF65-F5344CB8AC3E}">
        <p14:creationId xmlns:p14="http://schemas.microsoft.com/office/powerpoint/2010/main" val="1928478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741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Présentation des travaux de restauration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pour le ou les objet(s) mobilier(s)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41564" y="11113"/>
            <a:ext cx="9222076" cy="6846887"/>
          </a:xfrm>
          <a:prstGeom prst="rect">
            <a:avLst/>
          </a:prstGeom>
          <a:solidFill>
            <a:srgbClr val="2727F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Grp="1"/>
          </p:cNvSpPr>
          <p:nvPr>
            <p:ph type="title" idx="4294967295"/>
          </p:nvPr>
        </p:nvSpPr>
        <p:spPr>
          <a:xfrm>
            <a:off x="950913" y="1433513"/>
            <a:ext cx="7343775" cy="623887"/>
          </a:xfrm>
        </p:spPr>
        <p:txBody>
          <a:bodyPr/>
          <a:lstStyle/>
          <a:p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QUELQUES CONSEILS</a:t>
            </a:r>
            <a:b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</a:br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POUR METTRE EN VALEUR VOTRE PROJET</a:t>
            </a:r>
          </a:p>
        </p:txBody>
      </p:sp>
      <p:sp>
        <p:nvSpPr>
          <p:cNvPr id="8" name="Rectangle 7"/>
          <p:cNvSpPr/>
          <p:nvPr/>
        </p:nvSpPr>
        <p:spPr>
          <a:xfrm>
            <a:off x="-41564" y="11113"/>
            <a:ext cx="9222076" cy="4401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1"/>
          <p:cNvSpPr txBox="1">
            <a:spLocks noChangeArrowheads="1"/>
          </p:cNvSpPr>
          <p:nvPr/>
        </p:nvSpPr>
        <p:spPr bwMode="auto">
          <a:xfrm>
            <a:off x="402241" y="4643293"/>
            <a:ext cx="8280400" cy="1969770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Remarque : Pourquoi différencier « Programme global des travaux » et « Tranche de travaux faisant l’objet du soutien » ?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Le Mécène souhaite soutenir une action spécifique réalisée dans l’année suivant l’attribution du prix.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</p:txBody>
      </p:sp>
      <p:sp>
        <p:nvSpPr>
          <p:cNvPr id="9" name="ZoneTexte 1"/>
          <p:cNvSpPr txBox="1">
            <a:spLocks noChangeArrowheads="1"/>
          </p:cNvSpPr>
          <p:nvPr/>
        </p:nvSpPr>
        <p:spPr bwMode="auto">
          <a:xfrm>
            <a:off x="402241" y="1158255"/>
            <a:ext cx="8280400" cy="3254737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Book Antiqua" panose="02040602050305030304" pitchFamily="18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1- Si le montant global des travaux est supérieur à 500 000 €, il convient d’identifier une tranche de travaux spécifique.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2- Le montant du prix doit représenter </a:t>
            </a:r>
            <a:r>
              <a:rPr kumimoji="0" lang="fr-FR" altLang="fr-FR" sz="1500" b="0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au maximum</a:t>
            </a: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 50 % du programme global des travaux.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3- Les tableaux doivent être remplis entièrement par vos soins (cela inclut le calcul des % et des totaux).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705297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0213383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</a:t>
                      </a: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des travaux - </a:t>
                      </a:r>
                      <a:r>
                        <a:rPr kumimoji="0" lang="fr-FR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Restauration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architecte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Programme global des travaux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12808790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083021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</a:t>
                      </a: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des travaux - </a:t>
                      </a:r>
                      <a:r>
                        <a:rPr kumimoji="0" lang="fr-FR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Restauration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architecte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Programme de restauration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du ou des objet(s) mobilier(s)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3302051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 bwMode="auto">
          <a:xfrm>
            <a:off x="2843808" y="116632"/>
            <a:ext cx="5975648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Programme global des travaux</a:t>
            </a:r>
          </a:p>
        </p:txBody>
      </p:sp>
      <p:graphicFrame>
        <p:nvGraphicFramePr>
          <p:cNvPr id="4" name="Group 261">
            <a:extLst>
              <a:ext uri="{FF2B5EF4-FFF2-40B4-BE49-F238E27FC236}">
                <a16:creationId xmlns:a16="http://schemas.microsoft.com/office/drawing/2014/main" id="{D905BAA9-9F13-4B0E-B00C-E8AA947E7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8940043"/>
              </p:ext>
            </p:extLst>
          </p:nvPr>
        </p:nvGraphicFramePr>
        <p:xfrm>
          <a:off x="179512" y="1124744"/>
          <a:ext cx="8784975" cy="554461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5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9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4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9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34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</a:t>
                      </a:r>
                      <a:r>
                        <a:rPr lang="fr-FR" sz="1200" b="0" kern="120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Belle </a:t>
                      </a:r>
                      <a:r>
                        <a:rPr lang="fr-FR" sz="1200" b="0" kern="1200" baseline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Main – Mérimée 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18 000 €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</a:t>
                      </a: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)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50962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755148"/>
                  </a:ext>
                </a:extLst>
              </a:tr>
            </a:tbl>
          </a:graphicData>
        </a:graphic>
      </p:graphicFrame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1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38990329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 bwMode="auto">
          <a:xfrm>
            <a:off x="2843808" y="116632"/>
            <a:ext cx="5975648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Tranche faisant l’objet du soutien</a:t>
            </a:r>
          </a:p>
        </p:txBody>
      </p:sp>
      <p:graphicFrame>
        <p:nvGraphicFramePr>
          <p:cNvPr id="4" name="Group 261">
            <a:extLst>
              <a:ext uri="{FF2B5EF4-FFF2-40B4-BE49-F238E27FC236}">
                <a16:creationId xmlns:a16="http://schemas.microsoft.com/office/drawing/2014/main" id="{D905BAA9-9F13-4B0E-B00C-E8AA947E7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6062953"/>
              </p:ext>
            </p:extLst>
          </p:nvPr>
        </p:nvGraphicFramePr>
        <p:xfrm>
          <a:off x="179512" y="1124744"/>
          <a:ext cx="8784975" cy="554461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5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9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34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</a:t>
                      </a:r>
                      <a:r>
                        <a:rPr lang="fr-FR" sz="1200" b="0" kern="120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Belle Main – Mérimée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18 000 €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</a:t>
                      </a: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)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50962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755148"/>
                  </a:ext>
                </a:extLst>
              </a:tr>
            </a:tbl>
          </a:graphicData>
        </a:graphic>
      </p:graphicFrame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1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1744457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2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"/>
          <p:cNvSpPr txBox="1">
            <a:spLocks noChangeArrowheads="1"/>
          </p:cNvSpPr>
          <p:nvPr/>
        </p:nvSpPr>
        <p:spPr bwMode="auto">
          <a:xfrm>
            <a:off x="683568" y="3356992"/>
            <a:ext cx="8280400" cy="3023905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 panose="02040602050305030304" pitchFamily="18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RÈGLES GÉNÉRALES À RESPECTER 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Conserver le format des diapositives : standard (4:3)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Conserver la police Calibri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Limiter les textes informatifs, privilégier les images </a:t>
            </a:r>
          </a:p>
          <a:p>
            <a:pPr marL="285750" indent="-285750">
              <a:spcBef>
                <a:spcPct val="30000"/>
              </a:spcBef>
              <a:buFont typeface="Symbol" panose="05050102010706020507" pitchFamily="18" charset="2"/>
              <a:buChar char="¨"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Utiliser des photographies </a:t>
            </a:r>
            <a:r>
              <a:rPr kumimoji="0" lang="fr-FR" altLang="fr-F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de qualité (Haute Définition de préférence)</a:t>
            </a: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Préférer une grande image plutôt que plusieurs petites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Légender toutes les images 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4000" cy="2924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oneTexte 1"/>
          <p:cNvSpPr txBox="1">
            <a:spLocks noChangeArrowheads="1"/>
          </p:cNvSpPr>
          <p:nvPr/>
        </p:nvSpPr>
        <p:spPr bwMode="auto">
          <a:xfrm>
            <a:off x="431800" y="1073848"/>
            <a:ext cx="8280400" cy="1374222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Segoe UI Historic" panose="020B0502040204020203" pitchFamily="34" charset="0"/>
              </a:rPr>
              <a:t>► 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La présentation photographique est </a:t>
            </a:r>
            <a:r>
              <a:rPr kumimoji="0" lang="fr-FR" altLang="fr-FR" sz="17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document visuel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présenté au jury,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à vous de le rendre attrayant et compréhensible.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7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Calibri"/>
              <a:ea typeface="+mn-ea"/>
              <a:cs typeface="Segoe UI Historic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présent </a:t>
            </a:r>
            <a:r>
              <a:rPr kumimoji="0" lang="fr-FR" altLang="fr-FR" sz="1700" b="1" i="0" u="none" strike="noStrike" kern="1200" cap="none" spc="0" normalizeH="0" baseline="0" noProof="0" dirty="0" err="1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powerpoint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est un modèle, vous êtes libre d’ajouter des diapositives. </a:t>
            </a:r>
          </a:p>
        </p:txBody>
      </p:sp>
    </p:spTree>
    <p:extLst>
      <p:ext uri="{BB962C8B-B14F-4D97-AF65-F5344CB8AC3E}">
        <p14:creationId xmlns:p14="http://schemas.microsoft.com/office/powerpoint/2010/main" val="3290337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 txBox="1">
            <a:spLocks/>
          </p:cNvSpPr>
          <p:nvPr/>
        </p:nvSpPr>
        <p:spPr bwMode="auto">
          <a:xfrm>
            <a:off x="107950" y="115888"/>
            <a:ext cx="8928100" cy="4637087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171" name="ZoneTexte 4"/>
          <p:cNvSpPr txBox="1">
            <a:spLocks noChangeArrowheads="1"/>
          </p:cNvSpPr>
          <p:nvPr/>
        </p:nvSpPr>
        <p:spPr bwMode="auto">
          <a:xfrm>
            <a:off x="250825" y="5715000"/>
            <a:ext cx="8785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Nom du monument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Département / Région :          </a:t>
            </a:r>
            <a:r>
              <a:rPr lang="fr-FR" altLang="fr-FR" sz="1800" dirty="0"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  <p:sp>
        <p:nvSpPr>
          <p:cNvPr id="17" name="Google Shape;90;p13"/>
          <p:cNvSpPr txBox="1">
            <a:spLocks/>
          </p:cNvSpPr>
          <p:nvPr/>
        </p:nvSpPr>
        <p:spPr>
          <a:xfrm>
            <a:off x="755650" y="2205038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 du monument</a:t>
            </a:r>
          </a:p>
        </p:txBody>
      </p:sp>
      <p:sp>
        <p:nvSpPr>
          <p:cNvPr id="7173" name="ZoneTexte 4"/>
          <p:cNvSpPr txBox="1">
            <a:spLocks noChangeArrowheads="1"/>
          </p:cNvSpPr>
          <p:nvPr/>
        </p:nvSpPr>
        <p:spPr bwMode="auto">
          <a:xfrm>
            <a:off x="250825" y="5030788"/>
            <a:ext cx="871378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30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Prix Belle Main - Mérimée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726FE924-BD73-4AD5-8FC6-E7BAF42BA79B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9" r="3746" b="501"/>
          <a:stretch/>
        </p:blipFill>
        <p:spPr>
          <a:xfrm>
            <a:off x="287747" y="1243394"/>
            <a:ext cx="8712967" cy="537927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348880"/>
            <a:ext cx="478934" cy="677418"/>
          </a:xfrm>
          <a:prstGeom prst="ellipse">
            <a:avLst/>
          </a:prstGeom>
        </p:spPr>
      </p:pic>
      <p:sp>
        <p:nvSpPr>
          <p:cNvPr id="9" name="Google Shape;90;p13">
            <a:extLst>
              <a:ext uri="{FF2B5EF4-FFF2-40B4-BE49-F238E27FC236}">
                <a16:creationId xmlns:a16="http://schemas.microsoft.com/office/drawing/2014/main" id="{D6DD11BC-0876-4214-AA33-5CBD5DA0EA17}"/>
              </a:ext>
            </a:extLst>
          </p:cNvPr>
          <p:cNvSpPr txBox="1">
            <a:spLocks/>
          </p:cNvSpPr>
          <p:nvPr/>
        </p:nvSpPr>
        <p:spPr>
          <a:xfrm>
            <a:off x="3528142" y="3026298"/>
            <a:ext cx="2232176" cy="406682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bg1">
                    <a:lumMod val="75000"/>
                  </a:schemeClr>
                </a:solidFill>
              </a:rPr>
              <a:t>Déplacez le curseur</a:t>
            </a: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96E4E76B-5AE0-430C-BED0-41A7B4B6597E}"/>
              </a:ext>
            </a:extLst>
          </p:cNvPr>
          <p:cNvSpPr txBox="1">
            <a:spLocks/>
          </p:cNvSpPr>
          <p:nvPr/>
        </p:nvSpPr>
        <p:spPr bwMode="auto">
          <a:xfrm>
            <a:off x="457200" y="224261"/>
            <a:ext cx="8229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Ville :</a:t>
            </a:r>
          </a:p>
          <a:p>
            <a:pPr algn="l"/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Code postal :</a:t>
            </a:r>
          </a:p>
        </p:txBody>
      </p:sp>
    </p:spTree>
    <p:extLst>
      <p:ext uri="{BB962C8B-B14F-4D97-AF65-F5344CB8AC3E}">
        <p14:creationId xmlns:p14="http://schemas.microsoft.com/office/powerpoint/2010/main" val="4124235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du site / du monument</a:t>
            </a:r>
          </a:p>
        </p:txBody>
      </p:sp>
      <p:sp>
        <p:nvSpPr>
          <p:cNvPr id="10243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9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229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3316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229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générale de la pièce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avec le ou les objet(s) mobilier(s)</a:t>
            </a:r>
          </a:p>
        </p:txBody>
      </p:sp>
    </p:spTree>
    <p:extLst>
      <p:ext uri="{BB962C8B-B14F-4D97-AF65-F5344CB8AC3E}">
        <p14:creationId xmlns:p14="http://schemas.microsoft.com/office/powerpoint/2010/main" val="3586513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229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Présentation du ou des objet(s) mobilier(s)</a:t>
            </a:r>
          </a:p>
        </p:txBody>
      </p:sp>
    </p:spTree>
    <p:extLst>
      <p:ext uri="{BB962C8B-B14F-4D97-AF65-F5344CB8AC3E}">
        <p14:creationId xmlns:p14="http://schemas.microsoft.com/office/powerpoint/2010/main" val="197483642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1535</TotalTime>
  <Words>654</Words>
  <Application>Microsoft Office PowerPoint</Application>
  <PresentationFormat>Affichage à l'écran (4:3)</PresentationFormat>
  <Paragraphs>139</Paragraphs>
  <Slides>18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5" baseType="lpstr">
      <vt:lpstr>Arial</vt:lpstr>
      <vt:lpstr>Book Antiqua</vt:lpstr>
      <vt:lpstr>Calibri</vt:lpstr>
      <vt:lpstr>Gilroy</vt:lpstr>
      <vt:lpstr>Segoe UI Historic</vt:lpstr>
      <vt:lpstr>Symbol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QUELQUES CONSEILS POUR METTRE EN VALEUR VOTRE PROJET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 DU MONUMENT OU DU JARDIN :  DEPARTEMENT :</dc:title>
  <dc:creator>Céline Leylavergne</dc:creator>
  <cp:lastModifiedBy>Cassilde Le Huédé</cp:lastModifiedBy>
  <cp:revision>153</cp:revision>
  <dcterms:created xsi:type="dcterms:W3CDTF">2013-04-16T08:37:48Z</dcterms:created>
  <dcterms:modified xsi:type="dcterms:W3CDTF">2026-01-19T13:57:36Z</dcterms:modified>
</cp:coreProperties>
</file>