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406" r:id="rId3"/>
    <p:sldId id="350" r:id="rId4"/>
    <p:sldId id="380" r:id="rId5"/>
    <p:sldId id="331" r:id="rId6"/>
    <p:sldId id="372" r:id="rId7"/>
    <p:sldId id="414" r:id="rId8"/>
    <p:sldId id="415" r:id="rId9"/>
    <p:sldId id="371" r:id="rId10"/>
    <p:sldId id="341" r:id="rId11"/>
    <p:sldId id="401" r:id="rId12"/>
    <p:sldId id="402" r:id="rId13"/>
    <p:sldId id="403" r:id="rId14"/>
    <p:sldId id="404" r:id="rId15"/>
    <p:sldId id="407" r:id="rId16"/>
    <p:sldId id="408" r:id="rId17"/>
    <p:sldId id="412" r:id="rId18"/>
    <p:sldId id="410" r:id="rId19"/>
    <p:sldId id="413" r:id="rId20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2BD9F-1042-2000-DA21-83DE8670DB38}" v="4" dt="2021-04-12T16:58:10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44" autoAdjust="0"/>
    <p:restoredTop sz="95897" autoAdjust="0"/>
  </p:normalViewPr>
  <p:slideViewPr>
    <p:cSldViewPr>
      <p:cViewPr varScale="1">
        <p:scale>
          <a:sx n="110" d="100"/>
          <a:sy n="110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munication" userId="S::communication@fondation-merimee.org::3b995798-70b1-406f-900e-88e9aa089cb4" providerId="AD" clId="Web-{3892BD9F-1042-2000-DA21-83DE8670DB38}"/>
    <pc:docChg chg="modSld">
      <pc:chgData name="Communication" userId="S::communication@fondation-merimee.org::3b995798-70b1-406f-900e-88e9aa089cb4" providerId="AD" clId="Web-{3892BD9F-1042-2000-DA21-83DE8670DB38}" dt="2021-04-12T16:58:10.095" v="2" actId="20577"/>
      <pc:docMkLst>
        <pc:docMk/>
      </pc:docMkLst>
      <pc:sldChg chg="modSp">
        <pc:chgData name="Communication" userId="S::communication@fondation-merimee.org::3b995798-70b1-406f-900e-88e9aa089cb4" providerId="AD" clId="Web-{3892BD9F-1042-2000-DA21-83DE8670DB38}" dt="2021-04-12T16:58:10.095" v="2" actId="20577"/>
        <pc:sldMkLst>
          <pc:docMk/>
          <pc:sldMk cId="0" sldId="256"/>
        </pc:sldMkLst>
        <pc:spChg chg="mod">
          <ac:chgData name="Communication" userId="S::communication@fondation-merimee.org::3b995798-70b1-406f-900e-88e9aa089cb4" providerId="AD" clId="Web-{3892BD9F-1042-2000-DA21-83DE8670DB38}" dt="2021-04-12T16:58:10.095" v="2" actId="20577"/>
          <ac:spMkLst>
            <pc:docMk/>
            <pc:sldMk cId="0" sldId="256"/>
            <ac:spMk id="3075" creationId="{B6E7DF42-90E0-4DE9-936C-1C102A5B42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9C3A028-748E-464A-B66C-6DBAB6CA88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9BDC2C9-02A1-4AF6-AE16-FF50933930E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1CF5D5-D69C-4612-9C75-3CED9C368926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A2191710-014F-4276-8DFD-131D3C605C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49CD3001-0DA7-452B-B4E7-CBE5D03462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5329CC-15AD-47A9-B6D4-3DDC5A9370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5CE941-0FE6-4CD1-B6BE-14DD3F9A2C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627E20A5-01B6-431F-A6E7-23F23789E53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7947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E0FB4F6F-A5C9-4758-931C-A02055E803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8581494D-8A5B-46ED-8173-410CF6F63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9CEE58B5-07F2-4CED-8A9B-0897F0B7B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16CFD5-7814-412B-A3C2-C6F324545EE5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C8F7C5F4-2DB0-4199-A5F2-52E4BB57F3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45DEAE08-40E8-4933-B46D-9EBF5EA0F7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110365A2-F08D-46EC-9E87-A97A25704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499B60-A57F-4653-843B-28F8E0D7D56D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8D0317-AC67-4B6E-B31C-AEDA8377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9BB5-C28E-49FC-9E3B-71B788AD6854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2F90E-FD08-4E28-AB93-A8B8DDC4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5C6A2-E6F9-4DB2-8389-42B7BF50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BF85D-86CA-41F9-B057-52E4484854D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637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7CF07-07A4-4FF4-A173-EA4449E3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4F14D-4B9C-432A-B3AF-BFD368635D9A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90ABB6-D5FA-4134-ABF0-BB069FA1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C6377-AF07-4FAB-B54B-F445384C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B61EC-4465-4677-AC76-5D3E973A4A2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4215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BAD38E-5DA4-4BE6-9B28-77B3E757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8CAF-FDF1-4F2C-A291-2B6D2B82E82D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6A9350-17B5-42C6-AAC6-4C411A9F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1C18AB-8F31-4FE3-AAD8-535F9977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BCF5-230C-4160-B1BE-4FCED0FCFB7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55308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E23907-1B0C-42DA-89C0-AF012A8D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43A5C-3714-4314-A49B-DB11D22021E6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134A9A-E637-4AE4-8E55-BF27C377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4AB37-8D6C-4BC1-AA23-302697BC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4C8FC-7CE3-4A82-A9BC-FB9A1C982DC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922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617C56-212E-4C37-AE18-20BD4985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126E7-372F-46A4-8503-C3BCD79574E5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CE056B-593A-47B8-9CE9-30B7AC5C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D6F3BF-82F0-4565-8DB0-EEE6ED93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0D22-A949-4070-8A53-00955DD0A84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550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895E2-900F-490F-81AC-AE9966AB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12E5-4116-46B9-9D58-E34E30953A98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6E68C6-01CC-4C81-8AAB-CF15D538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3FFF5-4973-41AD-B382-629455E6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95A0C-B898-44C7-B62D-92373160A55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264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8F76EEE-25CF-4BA8-91BA-C8BF0257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7E27-8376-4969-8125-BAE9CC993348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3C9DC75-A02A-498E-94C3-992119F8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8E71D1F-9037-414D-8799-7BA0EF6E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18CDA-EA1E-464A-91E4-234BC18FAFD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989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81F89A78-0431-4FA1-BACE-BA88F1D6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EF145-6490-4FFD-BADF-3B3AFD46C10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D0F3C4A3-CC14-4993-AE5C-68ACF6DD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E87EEC-04BC-45C2-81C8-9146BFCA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8BBC-64BD-40B7-A7A8-AD42065ABFF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519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C000BE8-6E76-417C-93EF-DEB61A3A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CAA23-60EA-4649-B744-D8DFBCA8F383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7F7AB70-2167-497E-AD01-978DFE7FE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F1F632B-90C3-4CC4-B502-634178A8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EADA8-E6F6-430D-AB9B-43150EE76EE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830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D5BDD3D-6370-427A-B720-15461A823C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137CA-B092-4A6E-BC29-F4FF20CF09B8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0E97F037-9475-4580-A78E-60CF76FDF3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A74975D2-8B69-4936-897B-B4E6B5F539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4869F13-1BE5-430E-81A5-E1F1CA0917F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073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7BB2203-D37A-40A3-896E-102EE3F0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B56E-AB59-4686-A982-B0825C2E74EC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DEFAF1C-FFDC-4612-BCD4-F723FB2A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A72259A-C9B5-4F71-8A06-406A78E0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901FE-829F-4B28-9A55-7BECBA95219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615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3FEB1DE-E4AE-4E79-9535-4797765F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2024-131A-4788-9FD1-43937C750B16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F2BFBFC-1698-46C0-8777-5D60F640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74AC3AD-7585-42A7-A62F-79C4E302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4E80-AAF8-41A5-A438-4D9A35DDD48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180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B2C2F3D4-483F-47A0-86CC-9B85F4C90B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63BD713C-1AFF-4104-A71F-DDA9740948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A5C5D-D2EB-4147-9EBF-F518E56F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18421-F6A5-4E1E-B13A-548B0FFE2512}" type="datetimeFigureOut">
              <a:rPr lang="fr-FR"/>
              <a:pPr>
                <a:defRPr/>
              </a:pPr>
              <a:t>19/01/2026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4868B-E616-4EA4-833B-2857635A9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7BD70-01AA-4C86-B182-3CCCE8AD1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8756A5-D47A-48B5-963B-4E8B1A4DC2E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49D8EE-3245-4628-92C9-B56DBA75E005}"/>
              </a:ext>
            </a:extLst>
          </p:cNvPr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076" name="ZoneTexte 4">
            <a:extLst>
              <a:ext uri="{FF2B5EF4-FFF2-40B4-BE49-F238E27FC236}">
                <a16:creationId xmlns:a16="http://schemas.microsoft.com/office/drawing/2014/main" id="{041903AA-C2BA-4DBA-8B61-5D1EF3D9E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74987"/>
            <a:ext cx="91392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Accessibilité</a:t>
            </a:r>
          </a:p>
        </p:txBody>
      </p:sp>
      <p:pic>
        <p:nvPicPr>
          <p:cNvPr id="3078" name="Image 2">
            <a:extLst>
              <a:ext uri="{FF2B5EF4-FFF2-40B4-BE49-F238E27FC236}">
                <a16:creationId xmlns:a16="http://schemas.microsoft.com/office/drawing/2014/main" id="{F2F97687-2A12-41F7-9A7E-943A6ACC8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9863"/>
            <a:ext cx="1838325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1"/>
          <p:cNvSpPr txBox="1">
            <a:spLocks/>
          </p:cNvSpPr>
          <p:nvPr/>
        </p:nvSpPr>
        <p:spPr bwMode="auto">
          <a:xfrm>
            <a:off x="0" y="5210175"/>
            <a:ext cx="9144000" cy="138807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15 mars</a:t>
            </a:r>
            <a:endParaRPr lang="fr-FR" altLang="fr-FR" sz="18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>
            <a:extLst>
              <a:ext uri="{FF2B5EF4-FFF2-40B4-BE49-F238E27FC236}">
                <a16:creationId xmlns:a16="http://schemas.microsoft.com/office/drawing/2014/main" id="{B27D26E1-7989-4CF8-9286-76B4BE7FD621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>
            <a:extLst>
              <a:ext uri="{FF2B5EF4-FFF2-40B4-BE49-F238E27FC236}">
                <a16:creationId xmlns:a16="http://schemas.microsoft.com/office/drawing/2014/main" id="{DB3DA2A8-95D3-4F03-898C-8C29737CAB7E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4D2DE3A2-15A4-455B-BE47-1C4A51A90F6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4340" name="Titre 1">
            <a:extLst>
              <a:ext uri="{FF2B5EF4-FFF2-40B4-BE49-F238E27FC236}">
                <a16:creationId xmlns:a16="http://schemas.microsoft.com/office/drawing/2014/main" id="{42F7B85F-A02A-4B7E-BF48-39FC2DBBBE7E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>
            <a:extLst>
              <a:ext uri="{FF2B5EF4-FFF2-40B4-BE49-F238E27FC236}">
                <a16:creationId xmlns:a16="http://schemas.microsoft.com/office/drawing/2014/main" id="{1C2126F6-7B6A-43DE-92D3-813AC5F1FC85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6B2AD6F6-28F0-4BC2-8412-52E61BF7711D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5364" name="Titre 1">
            <a:extLst>
              <a:ext uri="{FF2B5EF4-FFF2-40B4-BE49-F238E27FC236}">
                <a16:creationId xmlns:a16="http://schemas.microsoft.com/office/drawing/2014/main" id="{0400D8C6-399C-4291-85B5-0DC20E965E0B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Photographies des parties faisant l’objet des travaux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B9902235-89DE-47D9-BD94-ECFFC085BFB4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6E6EC0C8-68D7-4274-96BC-5E51DD0DF2FA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6388" name="Titre 1">
            <a:extLst>
              <a:ext uri="{FF2B5EF4-FFF2-40B4-BE49-F238E27FC236}">
                <a16:creationId xmlns:a16="http://schemas.microsoft.com/office/drawing/2014/main" id="{679F0B8F-2941-44BE-857A-267A28197283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l’accessibilité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>
            <a:extLst>
              <a:ext uri="{FF2B5EF4-FFF2-40B4-BE49-F238E27FC236}">
                <a16:creationId xmlns:a16="http://schemas.microsoft.com/office/drawing/2014/main" id="{6AEDB4C3-0E29-4B04-9BD9-1B612B8EF124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8BA2D2FD-109E-464A-BD44-E0B9951A09C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7412" name="Titre 1">
            <a:extLst>
              <a:ext uri="{FF2B5EF4-FFF2-40B4-BE49-F238E27FC236}">
                <a16:creationId xmlns:a16="http://schemas.microsoft.com/office/drawing/2014/main" id="{13600F69-7B0E-435C-9E29-BCC50507D1AF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des travaux envisagés pour l’accessibilité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196977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chemeClr val="bg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ct val="30000"/>
              </a:spcBef>
              <a:buFontTx/>
              <a:buNone/>
            </a:pPr>
            <a:r>
              <a:rPr lang="fr-FR" altLang="fr-FR" sz="1500" dirty="0">
                <a:solidFill>
                  <a:schemeClr val="bg1"/>
                </a:solidFill>
                <a:latin typeface="Book Antiqua" panose="02040602050305030304" pitchFamily="18" charset="0"/>
                <a:cs typeface="Segoe UI Historic" panose="020B0502040204020203" pitchFamily="34" charset="0"/>
              </a:rPr>
              <a:t>► </a:t>
            </a:r>
            <a:r>
              <a:rPr lang="fr-FR" altLang="fr-FR" sz="15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Remarque : Pourquoi différencier « Programme global des travaux » et « Tranche de travaux faisant l’objet du soutien » ? </a:t>
            </a:r>
          </a:p>
          <a:p>
            <a:pPr algn="ctr">
              <a:spcBef>
                <a:spcPct val="30000"/>
              </a:spcBef>
              <a:buFontTx/>
              <a:buNone/>
            </a:pPr>
            <a:endParaRPr lang="fr-FR" altLang="fr-FR" sz="1500" dirty="0">
              <a:solidFill>
                <a:schemeClr val="bg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ct val="30000"/>
              </a:spcBef>
              <a:buFontTx/>
              <a:buNone/>
            </a:pPr>
            <a:r>
              <a:rPr lang="fr-FR" altLang="fr-FR" sz="15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Mécène souhaite soutenir une action spécifique réalisée dans l’année suivant l’attribution du prix. </a:t>
            </a:r>
          </a:p>
          <a:p>
            <a:pPr algn="ctr">
              <a:spcBef>
                <a:spcPct val="30000"/>
              </a:spcBef>
              <a:buFontTx/>
              <a:buNone/>
            </a:pPr>
            <a:endParaRPr lang="fr-FR" altLang="fr-FR" sz="1500" dirty="0">
              <a:solidFill>
                <a:schemeClr val="bg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158255"/>
            <a:ext cx="8280400" cy="3254737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None/>
            </a:pPr>
            <a:r>
              <a:rPr lang="fr-FR" altLang="fr-FR" sz="1500" b="1" dirty="0">
                <a:solidFill>
                  <a:srgbClr val="2727F1"/>
                </a:solidFill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lang="fr-FR" altLang="fr-FR" sz="1500" b="1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algn="ctr">
              <a:spcBef>
                <a:spcPct val="30000"/>
              </a:spcBef>
              <a:buNone/>
            </a:pPr>
            <a:r>
              <a:rPr lang="fr-FR" altLang="fr-FR" sz="1500" b="1" u="sng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5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. </a:t>
            </a:r>
          </a:p>
          <a:p>
            <a:pPr algn="ctr">
              <a:spcBef>
                <a:spcPct val="30000"/>
              </a:spcBef>
              <a:buNone/>
            </a:pPr>
            <a:endParaRPr lang="fr-FR" altLang="fr-FR" sz="15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ct val="30000"/>
              </a:spcBef>
              <a:buFontTx/>
              <a:buNone/>
            </a:pPr>
            <a:r>
              <a:rPr lang="fr-FR" altLang="fr-FR" sz="15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1- Si le montant global des travaux est supérieur à 500 000 €, il convient d’identifier une tranche de travaux spécifique.  </a:t>
            </a:r>
          </a:p>
          <a:p>
            <a:pPr algn="ctr">
              <a:spcBef>
                <a:spcPct val="30000"/>
              </a:spcBef>
              <a:buFontTx/>
              <a:buNone/>
            </a:pPr>
            <a:endParaRPr lang="fr-FR" altLang="fr-FR" sz="15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ct val="30000"/>
              </a:spcBef>
              <a:buFontTx/>
              <a:buNone/>
            </a:pPr>
            <a:r>
              <a:rPr lang="fr-FR" altLang="fr-FR" sz="15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2- Le montant du prix doit représenter </a:t>
            </a:r>
            <a:r>
              <a:rPr lang="fr-FR" altLang="fr-FR" sz="1500" u="sng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au maximum</a:t>
            </a:r>
            <a:r>
              <a:rPr lang="fr-FR" altLang="fr-FR" sz="15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50 % du programme global des travaux.</a:t>
            </a:r>
          </a:p>
          <a:p>
            <a:pPr>
              <a:spcBef>
                <a:spcPct val="30000"/>
              </a:spcBef>
              <a:buFontTx/>
              <a:buNone/>
            </a:pPr>
            <a:endParaRPr lang="fr-FR" altLang="fr-FR" sz="1500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ct val="30000"/>
              </a:spcBef>
              <a:buFontTx/>
              <a:buNone/>
            </a:pPr>
            <a:r>
              <a:rPr lang="fr-FR" altLang="fr-FR" sz="15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3- Les tableaux doivent être remplis entièrement par vos soins (cela inclut le calcul des % et des totaux). </a:t>
            </a:r>
          </a:p>
          <a:p>
            <a:pPr>
              <a:spcBef>
                <a:spcPct val="30000"/>
              </a:spcBef>
              <a:buNone/>
            </a:pPr>
            <a:endParaRPr lang="fr-FR" altLang="fr-FR" sz="15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19163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graphicFrame>
        <p:nvGraphicFramePr>
          <p:cNvPr id="6" name="Group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601835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988786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graphicFrame>
        <p:nvGraphicFramePr>
          <p:cNvPr id="6" name="Group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600370"/>
              </p:ext>
            </p:extLst>
          </p:nvPr>
        </p:nvGraphicFramePr>
        <p:xfrm>
          <a:off x="323850" y="1412875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58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des travaux - </a:t>
                      </a:r>
                      <a:r>
                        <a:rPr kumimoji="0" lang="fr-FR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Restauration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honoraires architecte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Le cas échéant, a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ssurances</a:t>
                      </a: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TTC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/>
        </p:nvSpPr>
        <p:spPr bwMode="auto">
          <a:xfrm>
            <a:off x="107504" y="404664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2977971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 bwMode="auto">
          <a:xfrm>
            <a:off x="1187624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Programme global des travaux</a:t>
            </a:r>
          </a:p>
        </p:txBody>
      </p:sp>
      <p:graphicFrame>
        <p:nvGraphicFramePr>
          <p:cNvPr id="6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082968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Accessibilité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5 000 €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sp>
        <p:nvSpPr>
          <p:cNvPr id="8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1965580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 bwMode="auto">
          <a:xfrm>
            <a:off x="1187624" y="116632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Tranche faisant l’objet du soutien</a:t>
            </a:r>
          </a:p>
        </p:txBody>
      </p:sp>
      <p:graphicFrame>
        <p:nvGraphicFramePr>
          <p:cNvPr id="6" name="Group 261">
            <a:extLst>
              <a:ext uri="{FF2B5EF4-FFF2-40B4-BE49-F238E27FC236}">
                <a16:creationId xmlns:a16="http://schemas.microsoft.com/office/drawing/2014/main" id="{D905BAA9-9F13-4B0E-B00C-E8AA947E7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988850"/>
              </p:ext>
            </p:extLst>
          </p:nvPr>
        </p:nvGraphicFramePr>
        <p:xfrm>
          <a:off x="179512" y="1124744"/>
          <a:ext cx="8784975" cy="554461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75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4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995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34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9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Accessibilité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5 000 €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</a:t>
                      </a:r>
                      <a:r>
                        <a:rPr lang="fr-FR" sz="12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)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834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8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50962"/>
                  </a:ext>
                </a:extLst>
              </a:tr>
              <a:tr h="3971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755148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669348" cy="648072"/>
          </a:xfrm>
          <a:prstGeom prst="rect">
            <a:avLst/>
          </a:prstGeom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-36512" y="260648"/>
            <a:ext cx="266429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100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de financement</a:t>
            </a:r>
          </a:p>
        </p:txBody>
      </p:sp>
    </p:spTree>
    <p:extLst>
      <p:ext uri="{BB962C8B-B14F-4D97-AF65-F5344CB8AC3E}">
        <p14:creationId xmlns:p14="http://schemas.microsoft.com/office/powerpoint/2010/main" val="45979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3023905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None/>
            </a:pPr>
            <a:r>
              <a:rPr lang="fr-FR" altLang="fr-FR" sz="1500" b="1" dirty="0">
                <a:solidFill>
                  <a:schemeClr val="bg1"/>
                </a:solidFill>
                <a:latin typeface="Book Antiqua" panose="02040602050305030304" pitchFamily="18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► </a:t>
            </a:r>
            <a:r>
              <a:rPr lang="fr-FR" altLang="fr-FR" sz="1500" b="1" dirty="0">
                <a:solidFill>
                  <a:schemeClr val="bg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Attention, en cas de non-respect des règles ci-après,</a:t>
            </a:r>
          </a:p>
          <a:p>
            <a:pPr algn="ctr">
              <a:spcBef>
                <a:spcPct val="30000"/>
              </a:spcBef>
              <a:buNone/>
            </a:pPr>
            <a:r>
              <a:rPr lang="fr-FR" altLang="fr-FR" sz="1500" b="1" u="sng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500" b="1" dirty="0">
                <a:solidFill>
                  <a:schemeClr val="bg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. </a:t>
            </a:r>
          </a:p>
          <a:p>
            <a:pPr>
              <a:spcBef>
                <a:spcPct val="30000"/>
              </a:spcBef>
              <a:buFontTx/>
              <a:buNone/>
            </a:pPr>
            <a:endParaRPr lang="fr-FR" altLang="fr-FR" sz="1500" b="1" dirty="0">
              <a:solidFill>
                <a:schemeClr val="bg1"/>
              </a:solidFill>
              <a:latin typeface="+mn-lt"/>
            </a:endParaRPr>
          </a:p>
          <a:p>
            <a:pPr>
              <a:spcBef>
                <a:spcPct val="30000"/>
              </a:spcBef>
              <a:buFontTx/>
              <a:buNone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RÈGLES GÉNÉRALES À RESPECTER :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Conserver le format des diapositives : standard (4:3)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Conserver la police Calibri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Utiliser des photographies de qualité 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(Haute Définition de préférence)</a:t>
            </a:r>
            <a:endParaRPr lang="fr-FR" altLang="fr-FR" sz="1500" b="1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Préférer une grande image plutôt que plusieurs petites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</a:pPr>
            <a:r>
              <a:rPr lang="fr-FR" altLang="fr-FR" sz="1500" b="1" dirty="0">
                <a:solidFill>
                  <a:schemeClr val="bg1"/>
                </a:solidFill>
                <a:latin typeface="+mn-lt"/>
              </a:rPr>
              <a:t>Légender toutes les images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1073848"/>
            <a:ext cx="8280400" cy="137422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700" b="1" dirty="0">
                <a:solidFill>
                  <a:srgbClr val="2727F1"/>
                </a:solidFill>
                <a:latin typeface="Book Antiqua" panose="02040602050305030304" pitchFamily="18" charset="0"/>
                <a:cs typeface="Segoe UI Historic" panose="020B0502040204020203" pitchFamily="34" charset="0"/>
              </a:rPr>
              <a:t>► </a:t>
            </a:r>
            <a:r>
              <a:rPr lang="fr-FR" altLang="fr-FR" sz="17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La présentation photographique est </a:t>
            </a:r>
            <a:r>
              <a:rPr lang="fr-FR" altLang="fr-FR" sz="17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le document visuel</a:t>
            </a:r>
            <a:r>
              <a:rPr lang="fr-FR" altLang="fr-FR" sz="17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 présenté au jury,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7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algn="ctr">
              <a:spcBef>
                <a:spcPct val="30000"/>
              </a:spcBef>
              <a:buFontTx/>
              <a:buNone/>
            </a:pPr>
            <a:endParaRPr lang="fr-FR" altLang="fr-FR" sz="1700" b="1" dirty="0">
              <a:solidFill>
                <a:srgbClr val="2727F1"/>
              </a:solidFill>
              <a:latin typeface="+mn-lt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des diapositives. </a:t>
            </a:r>
          </a:p>
        </p:txBody>
      </p:sp>
    </p:spTree>
    <p:extLst>
      <p:ext uri="{BB962C8B-B14F-4D97-AF65-F5344CB8AC3E}">
        <p14:creationId xmlns:p14="http://schemas.microsoft.com/office/powerpoint/2010/main" val="1825623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>
            <a:extLst>
              <a:ext uri="{FF2B5EF4-FFF2-40B4-BE49-F238E27FC236}">
                <a16:creationId xmlns:a16="http://schemas.microsoft.com/office/drawing/2014/main" id="{B35C80E4-CE8D-4320-99CB-7AA769B48BE2}"/>
              </a:ext>
            </a:extLst>
          </p:cNvPr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7171" name="ZoneTexte 4">
            <a:extLst>
              <a:ext uri="{FF2B5EF4-FFF2-40B4-BE49-F238E27FC236}">
                <a16:creationId xmlns:a16="http://schemas.microsoft.com/office/drawing/2014/main" id="{CB6251AA-76E3-4DAD-9224-C04889BD7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17" name="Google Shape;90;p13">
            <a:extLst>
              <a:ext uri="{FF2B5EF4-FFF2-40B4-BE49-F238E27FC236}">
                <a16:creationId xmlns:a16="http://schemas.microsoft.com/office/drawing/2014/main" id="{AC0C3E0A-A049-4544-BE4B-092FFAA4B08D}"/>
              </a:ext>
            </a:extLst>
          </p:cNvPr>
          <p:cNvSpPr txBox="1">
            <a:spLocks/>
          </p:cNvSpPr>
          <p:nvPr/>
        </p:nvSpPr>
        <p:spPr>
          <a:xfrm>
            <a:off x="755650" y="2205038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 du monument</a:t>
            </a:r>
          </a:p>
        </p:txBody>
      </p:sp>
      <p:sp>
        <p:nvSpPr>
          <p:cNvPr id="7173" name="ZoneTexte 4">
            <a:extLst>
              <a:ext uri="{FF2B5EF4-FFF2-40B4-BE49-F238E27FC236}">
                <a16:creationId xmlns:a16="http://schemas.microsoft.com/office/drawing/2014/main" id="{86729B27-82DE-4869-8CCD-F21F9847A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025231"/>
            <a:ext cx="87137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Prix Accessibilité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203884" y="3016467"/>
            <a:ext cx="2736232" cy="550698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Code postal :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site / du monument</a:t>
            </a:r>
          </a:p>
        </p:txBody>
      </p:sp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0DEB7643-D18C-4297-97F6-FEA4320E109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9" name="Google Shape;90;p13">
            <a:extLst>
              <a:ext uri="{FF2B5EF4-FFF2-40B4-BE49-F238E27FC236}">
                <a16:creationId xmlns:a16="http://schemas.microsoft.com/office/drawing/2014/main" id="{E8841486-E16C-4BC3-B467-63079FF7E7AA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2950261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2F9F08A9-C73D-4763-ADA1-5959DE847761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Vue d’ensemble du monument</a:t>
            </a:r>
          </a:p>
        </p:txBody>
      </p:sp>
    </p:spTree>
    <p:extLst>
      <p:ext uri="{BB962C8B-B14F-4D97-AF65-F5344CB8AC3E}">
        <p14:creationId xmlns:p14="http://schemas.microsoft.com/office/powerpoint/2010/main" val="2964626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Google Shape;90;p13">
            <a:extLst>
              <a:ext uri="{FF2B5EF4-FFF2-40B4-BE49-F238E27FC236}">
                <a16:creationId xmlns:a16="http://schemas.microsoft.com/office/drawing/2014/main" id="{51266D2C-E19C-4CC2-8261-99DB2F0674E2}"/>
              </a:ext>
            </a:extLst>
          </p:cNvPr>
          <p:cNvSpPr txBox="1">
            <a:spLocks/>
          </p:cNvSpPr>
          <p:nvPr/>
        </p:nvSpPr>
        <p:spPr>
          <a:xfrm>
            <a:off x="755650" y="3644900"/>
            <a:ext cx="7777163" cy="720725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Plan du bâtiment ou du jardin faisant l’objet des travaux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602</Words>
  <Application>Microsoft Office PowerPoint</Application>
  <PresentationFormat>Affichage à l'écran (4:3)</PresentationFormat>
  <Paragraphs>138</Paragraphs>
  <Slides>19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Book Antiqua</vt:lpstr>
      <vt:lpstr>Calibri</vt:lpstr>
      <vt:lpstr>Gilroy</vt:lpstr>
      <vt:lpstr>Segoe UI Historic</vt:lpstr>
      <vt:lpstr>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162</cp:revision>
  <dcterms:created xsi:type="dcterms:W3CDTF">2013-04-16T08:37:48Z</dcterms:created>
  <dcterms:modified xsi:type="dcterms:W3CDTF">2026-01-19T13:56:40Z</dcterms:modified>
</cp:coreProperties>
</file>