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454" r:id="rId2"/>
    <p:sldId id="555" r:id="rId3"/>
    <p:sldId id="554" r:id="rId4"/>
    <p:sldId id="597" r:id="rId5"/>
    <p:sldId id="455" r:id="rId6"/>
    <p:sldId id="576" r:id="rId7"/>
    <p:sldId id="557" r:id="rId8"/>
    <p:sldId id="558" r:id="rId9"/>
    <p:sldId id="579" r:id="rId10"/>
    <p:sldId id="589" r:id="rId11"/>
    <p:sldId id="590" r:id="rId12"/>
    <p:sldId id="592" r:id="rId13"/>
    <p:sldId id="580" r:id="rId14"/>
    <p:sldId id="591" r:id="rId15"/>
    <p:sldId id="581" r:id="rId16"/>
    <p:sldId id="593" r:id="rId17"/>
    <p:sldId id="594" r:id="rId18"/>
    <p:sldId id="595" r:id="rId19"/>
    <p:sldId id="596" r:id="rId20"/>
    <p:sldId id="462" r:id="rId21"/>
    <p:sldId id="565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  <p:sldId id="570" r:id="rId32"/>
    <p:sldId id="571" r:id="rId33"/>
    <p:sldId id="588" r:id="rId34"/>
    <p:sldId id="607" r:id="rId35"/>
    <p:sldId id="493" r:id="rId36"/>
    <p:sldId id="577" r:id="rId37"/>
    <p:sldId id="549" r:id="rId38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3E"/>
    <a:srgbClr val="2727F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1" autoAdjust="0"/>
    <p:restoredTop sz="94648"/>
  </p:normalViewPr>
  <p:slideViewPr>
    <p:cSldViewPr>
      <p:cViewPr varScale="1">
        <p:scale>
          <a:sx n="98" d="100"/>
          <a:sy n="98" d="100"/>
        </p:scale>
        <p:origin x="135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5EB93-26EB-4DE3-806A-1E1DD197BF59}" type="datetimeFigureOut">
              <a:rPr lang="fr-FR" smtClean="0"/>
              <a:t>17/12/2025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86B7-920C-4923-85CC-B7B4151F43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61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42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7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06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86B7-920C-4923-85CC-B7B4151F433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23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992" y="144005"/>
            <a:ext cx="10404005" cy="7271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89015" y="3281305"/>
            <a:ext cx="751536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A317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0" y="144005"/>
            <a:ext cx="2138278" cy="14839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678" y="1130305"/>
            <a:ext cx="10428043" cy="4616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666"/>
            <a:ext cx="4722918" cy="2308132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666"/>
            <a:ext cx="4722918" cy="2308132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5D8D41E-51E7-4D6D-86D5-AF24B7F4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9745-9F90-494F-9E28-534623619129}" type="datetimeFigureOut">
              <a:rPr lang="fr-FR"/>
              <a:pPr>
                <a:defRPr/>
              </a:pPr>
              <a:t>17/12/2025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11EFF85-2CB2-46A1-B930-A7BBB81E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C29E74F-6B53-41FB-86CF-CA8C62D6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3EEB-BC30-48EB-95D5-4A48378004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845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678" y="1130305"/>
            <a:ext cx="1042804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5153025"/>
            <a:ext cx="10693400" cy="2409825"/>
          </a:xfrm>
          <a:prstGeom prst="rect">
            <a:avLst/>
          </a:prstGeom>
          <a:solidFill>
            <a:srgbClr val="272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27F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141" y="5686425"/>
            <a:ext cx="1068325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FontTx/>
              <a:buNone/>
            </a:pPr>
            <a:endParaRPr lang="fr-FR" altLang="fr-FR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b="1" dirty="0">
                <a:solidFill>
                  <a:prstClr val="whit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</a:t>
            </a:r>
            <a:r>
              <a:rPr lang="fr-FR" altLang="fr-FR" dirty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Le dossier de candidature complet doit être envoyé par Smash 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u="sng" dirty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au plus tard le 15 mai</a:t>
            </a:r>
            <a:r>
              <a:rPr lang="fr-FR" altLang="fr-FR" dirty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 à : communication@fondation-merimee.org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433446" y="4010025"/>
            <a:ext cx="1828800" cy="0"/>
          </a:xfrm>
          <a:prstGeom prst="line">
            <a:avLst/>
          </a:prstGeom>
          <a:ln w="76200">
            <a:solidFill>
              <a:srgbClr val="2727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141" y="3171825"/>
            <a:ext cx="1070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FontTx/>
              <a:buNone/>
            </a:pPr>
            <a:r>
              <a:rPr lang="fr-FR" altLang="fr-FR" sz="2800" b="1" dirty="0">
                <a:solidFill>
                  <a:srgbClr val="2727F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Grand Trophée Dassault Histoire &amp; Patrimoine</a:t>
            </a:r>
          </a:p>
        </p:txBody>
      </p:sp>
      <p:pic>
        <p:nvPicPr>
          <p:cNvPr id="1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59708"/>
            <a:ext cx="18383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1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jardin aujourd’hui (3)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121236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jardin aujourd’hui (4)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78266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jardin aujourd’hui (5)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135081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aérienne du monument ou du jardin aujourd’hui (1)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278066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aérienne du monument ou du jardin aujourd’hui (2)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401117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du monument (1)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11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</a:p>
        </p:txBody>
      </p:sp>
    </p:spTree>
    <p:extLst>
      <p:ext uri="{BB962C8B-B14F-4D97-AF65-F5344CB8AC3E}">
        <p14:creationId xmlns:p14="http://schemas.microsoft.com/office/powerpoint/2010/main" val="165350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du monument (2)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</a:p>
        </p:txBody>
      </p:sp>
    </p:spTree>
    <p:extLst>
      <p:ext uri="{BB962C8B-B14F-4D97-AF65-F5344CB8AC3E}">
        <p14:creationId xmlns:p14="http://schemas.microsoft.com/office/powerpoint/2010/main" val="113450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du monument (3)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</a:p>
        </p:txBody>
      </p:sp>
    </p:spTree>
    <p:extLst>
      <p:ext uri="{BB962C8B-B14F-4D97-AF65-F5344CB8AC3E}">
        <p14:creationId xmlns:p14="http://schemas.microsoft.com/office/powerpoint/2010/main" val="160574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du monument (4)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</a:p>
        </p:txBody>
      </p:sp>
    </p:spTree>
    <p:extLst>
      <p:ext uri="{BB962C8B-B14F-4D97-AF65-F5344CB8AC3E}">
        <p14:creationId xmlns:p14="http://schemas.microsoft.com/office/powerpoint/2010/main" val="275448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intérieure du monument (5)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10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l’espace ou la salle dans le monument</a:t>
            </a:r>
          </a:p>
        </p:txBody>
      </p:sp>
    </p:spTree>
    <p:extLst>
      <p:ext uri="{BB962C8B-B14F-4D97-AF65-F5344CB8AC3E}">
        <p14:creationId xmlns:p14="http://schemas.microsoft.com/office/powerpoint/2010/main" val="397277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00" y="809625"/>
            <a:ext cx="9753600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latin typeface="Book Antiqua" panose="02040602050305030304" pitchFamily="18" charset="0"/>
                <a:cs typeface="Segoe UI Historic" panose="020B0502040204020203" pitchFamily="34" charset="0"/>
              </a:rPr>
              <a:t>► 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La présentation photographique est </a:t>
            </a:r>
            <a:r>
              <a:rPr lang="fr-FR" altLang="fr-FR" b="1" u="sng" dirty="0">
                <a:solidFill>
                  <a:srgbClr val="2727F1"/>
                </a:solidFill>
                <a:cs typeface="Segoe UI Historic" panose="020B0502040204020203" pitchFamily="34" charset="0"/>
              </a:rPr>
              <a:t>le document visuel</a:t>
            </a: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 présenté au jury,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2727F1"/>
                </a:solidFill>
                <a:cs typeface="Segoe UI Historic" panose="020B0502040204020203" pitchFamily="34" charset="0"/>
              </a:rPr>
              <a:t>à vous de le rendre attrayant et compréhensible. 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srgbClr val="2727F1"/>
              </a:solidFill>
              <a:cs typeface="Segoe UI Historic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727F1"/>
                </a:solidFill>
                <a:effectLst/>
                <a:uLnTx/>
                <a:uFillTx/>
                <a:latin typeface="Calibri"/>
                <a:ea typeface="+mn-ea"/>
                <a:cs typeface="Segoe UI Historic" panose="020B0502040204020203" pitchFamily="34" charset="0"/>
              </a:rPr>
              <a:t>Le présent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727F1"/>
                </a:solidFill>
                <a:effectLst/>
                <a:uLnTx/>
                <a:uFillTx/>
                <a:latin typeface="Calibri"/>
                <a:ea typeface="+mn-ea"/>
                <a:cs typeface="Segoe UI Historic" panose="020B0502040204020203" pitchFamily="34" charset="0"/>
              </a:rPr>
              <a:t>powerpoint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727F1"/>
                </a:solidFill>
                <a:effectLst/>
                <a:uLnTx/>
                <a:uFillTx/>
                <a:latin typeface="Calibri"/>
                <a:ea typeface="+mn-ea"/>
                <a:cs typeface="Segoe UI Historic" panose="020B0502040204020203" pitchFamily="34" charset="0"/>
              </a:rPr>
              <a:t> est un modèle, vous êtes libre d’ajouter des diapositives.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9506" y="2790825"/>
            <a:ext cx="10693400" cy="4772025"/>
          </a:xfrm>
          <a:prstGeom prst="rect">
            <a:avLst/>
          </a:prstGeom>
          <a:solidFill>
            <a:srgbClr val="272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727F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00" y="3248025"/>
            <a:ext cx="9982200" cy="36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prstClr val="whit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Attention, en cas de non-respect des règles ci-après,</a:t>
            </a:r>
          </a:p>
          <a:p>
            <a:pPr lvl="0" algn="ctr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u="sng" dirty="0">
                <a:solidFill>
                  <a:prstClr val="white"/>
                </a:solidFill>
                <a:cs typeface="Segoe UI Historic" panose="020B0502040204020203" pitchFamily="34" charset="0"/>
              </a:rPr>
              <a:t>votre dossier ne sera pas examiné par le jury</a:t>
            </a:r>
            <a:r>
              <a:rPr lang="fr-FR" altLang="fr-FR" b="1" dirty="0">
                <a:solidFill>
                  <a:prstClr val="white"/>
                </a:solidFill>
                <a:cs typeface="Segoe UI Historic" panose="020B0502040204020203" pitchFamily="34" charset="0"/>
              </a:rPr>
              <a:t>. 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RÈGLES GÉNÉRALES À RESPECTER :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Conserver le format des diapositives : standard (4:3)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Conserver la police 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Limiter les textes informatifs, privilégier les images </a:t>
            </a:r>
          </a:p>
          <a:p>
            <a:pPr marL="28575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Utiliser des photographies de qualité 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(Haute Définition de préférence)</a:t>
            </a:r>
            <a:endParaRPr lang="fr-FR" altLang="fr-FR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Préférer une grande image plutôt que plusieurs petites</a:t>
            </a:r>
          </a:p>
          <a:p>
            <a:pPr marL="285750" lvl="0" indent="-285750" eaLnBrk="0" fontAlgn="base" hangingPunct="0">
              <a:spcBef>
                <a:spcPct val="30000"/>
              </a:spcBef>
              <a:spcAft>
                <a:spcPct val="0"/>
              </a:spcAft>
              <a:buFont typeface="Symbol" panose="05050102010706020507" pitchFamily="18" charset="2"/>
              <a:buChar char="¨"/>
              <a:defRPr/>
            </a:pPr>
            <a:r>
              <a:rPr lang="fr-FR" altLang="fr-FR" b="1" dirty="0">
                <a:solidFill>
                  <a:prstClr val="white"/>
                </a:solidFill>
                <a:cs typeface="Arial" panose="020B0604020202020204" pitchFamily="34" charset="0"/>
              </a:rPr>
              <a:t>Légender toutes les images (pour cela, vous pouvez renommer les titres existants des slides)</a:t>
            </a:r>
          </a:p>
        </p:txBody>
      </p:sp>
    </p:spTree>
    <p:extLst>
      <p:ext uri="{BB962C8B-B14F-4D97-AF65-F5344CB8AC3E}">
        <p14:creationId xmlns:p14="http://schemas.microsoft.com/office/powerpoint/2010/main" val="428243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Les travaux</a:t>
            </a: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3"/>
          <a:stretch/>
        </p:blipFill>
        <p:spPr>
          <a:xfrm>
            <a:off x="850900" y="628650"/>
            <a:ext cx="3168618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8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112126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2534036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1940014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1580406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4283015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51279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2002620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2634507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305466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00" y="1035833"/>
            <a:ext cx="1447800" cy="3830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83" y="433899"/>
            <a:ext cx="1295400" cy="4147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79982"/>
            <a:ext cx="1451682" cy="106984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352874"/>
            <a:ext cx="10704324" cy="861774"/>
          </a:xfrm>
          <a:prstGeom prst="rect">
            <a:avLst/>
          </a:prstGeom>
          <a:solidFill>
            <a:srgbClr val="0026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500" dirty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Nom du monument ou jardin</a:t>
            </a:r>
          </a:p>
          <a:p>
            <a:pPr algn="ctr"/>
            <a:r>
              <a:rPr lang="fr-FR" sz="2500" dirty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(Ville – Département)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2"/>
          <a:stretch/>
        </p:blipFill>
        <p:spPr>
          <a:xfrm>
            <a:off x="4529739" y="550044"/>
            <a:ext cx="1654204" cy="868805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9912" y="1711495"/>
            <a:ext cx="10604500" cy="44632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1" name="Google Shape;90;p13"/>
          <p:cNvSpPr txBox="1">
            <a:spLocks/>
          </p:cNvSpPr>
          <p:nvPr/>
        </p:nvSpPr>
        <p:spPr>
          <a:xfrm>
            <a:off x="1231900" y="3398723"/>
            <a:ext cx="8576483" cy="1297102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dirty="0">
                <a:solidFill>
                  <a:schemeClr val="bg1">
                    <a:lumMod val="75000"/>
                  </a:schemeClr>
                </a:solidFill>
              </a:rPr>
              <a:t>Ajoutez ici une photo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000" dirty="0">
                <a:solidFill>
                  <a:schemeClr val="bg1">
                    <a:lumMod val="75000"/>
                  </a:schemeClr>
                </a:solidFill>
              </a:rPr>
              <a:t>du monument ou jardin</a:t>
            </a:r>
          </a:p>
        </p:txBody>
      </p:sp>
    </p:spTree>
    <p:extLst>
      <p:ext uri="{BB962C8B-B14F-4D97-AF65-F5344CB8AC3E}">
        <p14:creationId xmlns:p14="http://schemas.microsoft.com/office/powerpoint/2010/main" val="699347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8553" y="1297038"/>
            <a:ext cx="5216167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90509" y="3468905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Avant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Travaux réalisés (10)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15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Année des travaux :</a:t>
            </a:r>
          </a:p>
        </p:txBody>
      </p:sp>
      <p:sp>
        <p:nvSpPr>
          <p:cNvPr id="9" name="Google Shape;90;p13"/>
          <p:cNvSpPr txBox="1">
            <a:spLocks/>
          </p:cNvSpPr>
          <p:nvPr/>
        </p:nvSpPr>
        <p:spPr>
          <a:xfrm>
            <a:off x="927100" y="499140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chemeClr val="bg1">
                    <a:lumMod val="75000"/>
                  </a:schemeClr>
                </a:solidFill>
                <a:latin typeface="Book Antiqua" panose="02040602050305030304" pitchFamily="18" charset="0"/>
              </a:rPr>
              <a:t>► </a:t>
            </a:r>
            <a:r>
              <a:rPr lang="fr-FR" sz="1500" dirty="0">
                <a:solidFill>
                  <a:schemeClr val="bg1">
                    <a:lumMod val="75000"/>
                  </a:schemeClr>
                </a:solidFill>
              </a:rPr>
              <a:t>Renommez le titre de la slide pour situer les travaux dans le monument (bâtiment, salle, etc.).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8553" y="1293940"/>
            <a:ext cx="5216168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417631" y="1297038"/>
            <a:ext cx="5216170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417631" y="1293940"/>
            <a:ext cx="5216169" cy="367398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Date :</a:t>
            </a:r>
          </a:p>
        </p:txBody>
      </p:sp>
      <p:sp>
        <p:nvSpPr>
          <p:cNvPr id="16" name="Google Shape;90;p13"/>
          <p:cNvSpPr txBox="1">
            <a:spLocks/>
          </p:cNvSpPr>
          <p:nvPr/>
        </p:nvSpPr>
        <p:spPr>
          <a:xfrm>
            <a:off x="6478132" y="3478831"/>
            <a:ext cx="3095166" cy="1258911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u="sng" dirty="0">
                <a:solidFill>
                  <a:schemeClr val="bg1">
                    <a:lumMod val="75000"/>
                  </a:schemeClr>
                </a:solidFill>
              </a:rPr>
              <a:t>Après les travaux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2683503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10693400" cy="1159266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personnes impliquées dans la gestion du monument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(famille, salariés, amis, bénévoles)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 ou le texte</a:t>
            </a:r>
          </a:p>
        </p:txBody>
      </p:sp>
    </p:spTree>
    <p:extLst>
      <p:ext uri="{BB962C8B-B14F-4D97-AF65-F5344CB8AC3E}">
        <p14:creationId xmlns:p14="http://schemas.microsoft.com/office/powerpoint/2010/main" val="1988748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activités en place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(commerciales, culturelles, touristiques)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 ou le texte</a:t>
            </a:r>
          </a:p>
        </p:txBody>
      </p:sp>
    </p:spTree>
    <p:extLst>
      <p:ext uri="{BB962C8B-B14F-4D97-AF65-F5344CB8AC3E}">
        <p14:creationId xmlns:p14="http://schemas.microsoft.com/office/powerpoint/2010/main" val="1770128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Présentez les activités en place</a:t>
            </a:r>
          </a:p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(commerciales, culturelles, touristiques)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 ou le texte</a:t>
            </a:r>
          </a:p>
        </p:txBody>
      </p:sp>
    </p:spTree>
    <p:extLst>
      <p:ext uri="{BB962C8B-B14F-4D97-AF65-F5344CB8AC3E}">
        <p14:creationId xmlns:p14="http://schemas.microsoft.com/office/powerpoint/2010/main" val="61139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travaux</a:t>
            </a: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3"/>
          <a:stretch/>
        </p:blipFill>
        <p:spPr>
          <a:xfrm>
            <a:off x="850900" y="628650"/>
            <a:ext cx="3168618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3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980423"/>
              </p:ext>
            </p:extLst>
          </p:nvPr>
        </p:nvGraphicFramePr>
        <p:xfrm>
          <a:off x="88901" y="1114425"/>
          <a:ext cx="10487793" cy="5708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9748">
                  <a:extLst>
                    <a:ext uri="{9D8B030D-6E8A-4147-A177-3AD203B41FA5}">
                      <a16:colId xmlns:a16="http://schemas.microsoft.com/office/drawing/2014/main" val="2372027978"/>
                    </a:ext>
                  </a:extLst>
                </a:gridCol>
                <a:gridCol w="2642269">
                  <a:extLst>
                    <a:ext uri="{9D8B030D-6E8A-4147-A177-3AD203B41FA5}">
                      <a16:colId xmlns:a16="http://schemas.microsoft.com/office/drawing/2014/main" val="906993038"/>
                    </a:ext>
                  </a:extLst>
                </a:gridCol>
                <a:gridCol w="3486347">
                  <a:extLst>
                    <a:ext uri="{9D8B030D-6E8A-4147-A177-3AD203B41FA5}">
                      <a16:colId xmlns:a16="http://schemas.microsoft.com/office/drawing/2014/main" val="912480048"/>
                    </a:ext>
                  </a:extLst>
                </a:gridCol>
                <a:gridCol w="2789429">
                  <a:extLst>
                    <a:ext uri="{9D8B030D-6E8A-4147-A177-3AD203B41FA5}">
                      <a16:colId xmlns:a16="http://schemas.microsoft.com/office/drawing/2014/main" val="1020614117"/>
                    </a:ext>
                  </a:extLst>
                </a:gridCol>
              </a:tblGrid>
              <a:tr h="547872"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Descriptif succinct et coût des travaux</a:t>
                      </a:r>
                      <a:r>
                        <a:rPr lang="fr-FR" sz="1600" baseline="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réalisés par année</a:t>
                      </a:r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2985"/>
                  </a:ext>
                </a:extLst>
              </a:tr>
              <a:tr h="5478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Date / Années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Localisation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Nature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Coûts des travaux en € TTC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42124"/>
                  </a:ext>
                </a:extLst>
              </a:tr>
              <a:tr h="943272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kern="12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81574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73222"/>
                  </a:ext>
                </a:extLst>
              </a:tr>
              <a:tr h="1019508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45153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94441"/>
                  </a:ext>
                </a:extLst>
              </a:tr>
              <a:tr h="78074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24267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travaux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3098" y="6871297"/>
            <a:ext cx="7367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Attention, ce tableau doit être entièrement complété par vos soins (cela inclut le calcul du coût total des travaux). En cas de non-respect, </a:t>
            </a:r>
            <a:r>
              <a:rPr lang="fr-FR" altLang="fr-FR" sz="1400" b="1" u="sng" dirty="0">
                <a:solidFill>
                  <a:srgbClr val="00263E"/>
                </a:solidFill>
                <a:cs typeface="Segoe UI Historic" panose="020B0502040204020203" pitchFamily="34" charset="0"/>
              </a:rPr>
              <a:t>votre dossier ne sera pas examiné par le jury</a:t>
            </a:r>
            <a:r>
              <a:rPr lang="fr-FR" altLang="fr-FR" sz="1400" b="1" dirty="0">
                <a:solidFill>
                  <a:srgbClr val="00263E"/>
                </a:solidFill>
                <a:cs typeface="Segoe UI Historic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681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799856"/>
              </p:ext>
            </p:extLst>
          </p:nvPr>
        </p:nvGraphicFramePr>
        <p:xfrm>
          <a:off x="88901" y="1114425"/>
          <a:ext cx="10487793" cy="6172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9748">
                  <a:extLst>
                    <a:ext uri="{9D8B030D-6E8A-4147-A177-3AD203B41FA5}">
                      <a16:colId xmlns:a16="http://schemas.microsoft.com/office/drawing/2014/main" val="2372027978"/>
                    </a:ext>
                  </a:extLst>
                </a:gridCol>
                <a:gridCol w="2642269">
                  <a:extLst>
                    <a:ext uri="{9D8B030D-6E8A-4147-A177-3AD203B41FA5}">
                      <a16:colId xmlns:a16="http://schemas.microsoft.com/office/drawing/2014/main" val="906993038"/>
                    </a:ext>
                  </a:extLst>
                </a:gridCol>
                <a:gridCol w="3486347">
                  <a:extLst>
                    <a:ext uri="{9D8B030D-6E8A-4147-A177-3AD203B41FA5}">
                      <a16:colId xmlns:a16="http://schemas.microsoft.com/office/drawing/2014/main" val="912480048"/>
                    </a:ext>
                  </a:extLst>
                </a:gridCol>
                <a:gridCol w="2789429">
                  <a:extLst>
                    <a:ext uri="{9D8B030D-6E8A-4147-A177-3AD203B41FA5}">
                      <a16:colId xmlns:a16="http://schemas.microsoft.com/office/drawing/2014/main" val="1020614117"/>
                    </a:ext>
                  </a:extLst>
                </a:gridCol>
              </a:tblGrid>
              <a:tr h="547872"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Descriptif succinct et coût des travaux</a:t>
                      </a:r>
                      <a:r>
                        <a:rPr lang="fr-FR" sz="1600" baseline="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réalisés par année</a:t>
                      </a:r>
                      <a:endParaRPr lang="fr-FR" sz="1600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2985"/>
                  </a:ext>
                </a:extLst>
              </a:tr>
              <a:tr h="5478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Date / Années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Localisation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Nature des travaux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Coûts des travaux en € TTC</a:t>
                      </a:r>
                    </a:p>
                  </a:txBody>
                  <a:tcPr marL="91449" marR="91449" marT="45727" marB="4572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42124"/>
                  </a:ext>
                </a:extLst>
              </a:tr>
              <a:tr h="943272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kern="12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81574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73222"/>
                  </a:ext>
                </a:extLst>
              </a:tr>
              <a:tr h="1019508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45153"/>
                  </a:ext>
                </a:extLst>
              </a:tr>
              <a:tr h="93454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94441"/>
                  </a:ext>
                </a:extLst>
              </a:tr>
              <a:tr h="780745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600" dirty="0">
                        <a:solidFill>
                          <a:srgbClr val="00263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324267"/>
                  </a:ext>
                </a:extLst>
              </a:tr>
              <a:tr h="463835">
                <a:tc gridSpan="3"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TOTAL</a:t>
                      </a: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baseline="0" dirty="0">
                          <a:solidFill>
                            <a:srgbClr val="00263E"/>
                          </a:solidFill>
                          <a:latin typeface="+mn-lt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€</a:t>
                      </a:r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91449" marR="91449" marT="45727" marB="4572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38100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Budget des travaux (suite)</a:t>
            </a:r>
          </a:p>
        </p:txBody>
      </p:sp>
    </p:spTree>
    <p:extLst>
      <p:ext uri="{BB962C8B-B14F-4D97-AF65-F5344CB8AC3E}">
        <p14:creationId xmlns:p14="http://schemas.microsoft.com/office/powerpoint/2010/main" val="801619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2"/>
          <p:cNvGraphicFramePr/>
          <p:nvPr>
            <p:extLst>
              <p:ext uri="{D42A27DB-BD31-4B8C-83A1-F6EECF244321}">
                <p14:modId xmlns:p14="http://schemas.microsoft.com/office/powerpoint/2010/main" val="3338151223"/>
              </p:ext>
            </p:extLst>
          </p:nvPr>
        </p:nvGraphicFramePr>
        <p:xfrm>
          <a:off x="204084" y="1114425"/>
          <a:ext cx="10305820" cy="5791203"/>
        </p:xfrm>
        <a:graphic>
          <a:graphicData uri="http://schemas.openxmlformats.org/drawingml/2006/table">
            <a:tbl>
              <a:tblPr/>
              <a:tblGrid>
                <a:gridCol w="239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4480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 err="1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Cofinanceurs</a:t>
                      </a: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 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Montant en €/TTC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Taux (%)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28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publics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Direction Régionale des Affaires Culturelles (DRAC)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Départemental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Conseil Régional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Financements privés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Mécénat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Autofinancement</a:t>
                      </a:r>
                      <a:endParaRPr lang="fr-FR" sz="1600" b="0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0" strike="noStrike" spc="-1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Apport personnel du propriétaire</a:t>
                      </a:r>
                      <a:endParaRPr lang="fr-FR" sz="1600" b="0" strike="noStrike" spc="-1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67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SOUS-TOTAL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924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pos="0" algn="l"/>
                        </a:tabLst>
                      </a:pPr>
                      <a:r>
                        <a:rPr lang="fr-FR" sz="1600" b="1" strike="noStrike" spc="-1" dirty="0">
                          <a:solidFill>
                            <a:srgbClr val="00263E"/>
                          </a:solidFill>
                          <a:latin typeface="+mn-lt"/>
                          <a:ea typeface="Segoe UI Historic"/>
                        </a:rPr>
                        <a:t>TOTAL</a:t>
                      </a:r>
                      <a:endParaRPr lang="fr-FR" sz="1600" b="1" strike="noStrike" spc="-1" dirty="0">
                        <a:solidFill>
                          <a:srgbClr val="00263E"/>
                        </a:solidFill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+mn-lt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84382B43-E7BB-4C21-9BDA-380DC62ACC1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693400" cy="1079857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lIns="100838" tIns="50419" rIns="100838" bIns="504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2200" dirty="0">
                <a:solidFill>
                  <a:schemeClr val="bg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</a:rPr>
              <a:t>Plan de financement des travaux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3297" y="6992005"/>
            <a:ext cx="726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fr-FR" altLang="fr-FR" sz="1400" b="1" dirty="0">
                <a:solidFill>
                  <a:srgbClr val="00263E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► Attention, ce tableau doit être entièrement complété par vos soins (cela inclut le calcul des % et des totaux). En cas de non-respect, </a:t>
            </a:r>
            <a:r>
              <a:rPr lang="fr-FR" altLang="fr-FR" sz="1400" b="1" u="sng" dirty="0">
                <a:solidFill>
                  <a:srgbClr val="00263E"/>
                </a:solidFill>
                <a:cs typeface="Segoe UI Historic" panose="020B0502040204020203" pitchFamily="34" charset="0"/>
              </a:rPr>
              <a:t>votre dossier ne sera pas examiné par le jury</a:t>
            </a:r>
            <a:r>
              <a:rPr lang="fr-FR" altLang="fr-FR" sz="1400" b="1" dirty="0">
                <a:solidFill>
                  <a:srgbClr val="00263E"/>
                </a:solidFill>
                <a:cs typeface="Segoe UI Historic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570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7500" y="436373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200" dirty="0">
                <a:solidFill>
                  <a:schemeClr val="bg1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Présentation générale</a:t>
            </a: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  <a:p>
            <a:pPr algn="r"/>
            <a:endParaRPr lang="fr-FR" sz="500" dirty="0">
              <a:solidFill>
                <a:schemeClr val="bg1"/>
              </a:solidFill>
              <a:latin typeface="Noe Display Black" panose="020A0A00090400000002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166100" y="5349865"/>
            <a:ext cx="16764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3"/>
          <a:stretch/>
        </p:blipFill>
        <p:spPr>
          <a:xfrm>
            <a:off x="850900" y="628650"/>
            <a:ext cx="3168618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9" r="3746" b="501"/>
          <a:stretch/>
        </p:blipFill>
        <p:spPr>
          <a:xfrm>
            <a:off x="782099" y="1001700"/>
            <a:ext cx="9380177" cy="57912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7" name="Google Shape;90;p13">
            <a:extLst>
              <a:ext uri="{FF2B5EF4-FFF2-40B4-BE49-F238E27FC236}">
                <a16:creationId xmlns:a16="http://schemas.microsoft.com/office/drawing/2014/main" id="{D6DD11BC-0876-4214-AA33-5CBD5DA0EA17}"/>
              </a:ext>
            </a:extLst>
          </p:cNvPr>
          <p:cNvSpPr txBox="1">
            <a:spLocks/>
          </p:cNvSpPr>
          <p:nvPr/>
        </p:nvSpPr>
        <p:spPr>
          <a:xfrm>
            <a:off x="4356100" y="2790825"/>
            <a:ext cx="2232176" cy="406682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Déplacez le curseur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21" y="2028825"/>
            <a:ext cx="478934" cy="677418"/>
          </a:xfrm>
          <a:prstGeom prst="ellipse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6E4E76B-5AE0-430C-BED0-41A7B4B6597E}"/>
              </a:ext>
            </a:extLst>
          </p:cNvPr>
          <p:cNvSpPr txBox="1">
            <a:spLocks/>
          </p:cNvSpPr>
          <p:nvPr/>
        </p:nvSpPr>
        <p:spPr bwMode="auto">
          <a:xfrm>
            <a:off x="0" y="6878855"/>
            <a:ext cx="10693400" cy="683995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altLang="fr-FR" sz="22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</a:t>
            </a: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Commune / code postal :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Situation géographique du monument ou du jardin</a:t>
            </a:r>
          </a:p>
        </p:txBody>
      </p:sp>
    </p:spTree>
    <p:extLst>
      <p:ext uri="{BB962C8B-B14F-4D97-AF65-F5344CB8AC3E}">
        <p14:creationId xmlns:p14="http://schemas.microsoft.com/office/powerpoint/2010/main" val="377910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  <p:sp>
        <p:nvSpPr>
          <p:cNvPr id="1126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Plan cadastral</a:t>
            </a:r>
          </a:p>
        </p:txBody>
      </p:sp>
    </p:spTree>
    <p:extLst>
      <p:ext uri="{BB962C8B-B14F-4D97-AF65-F5344CB8AC3E}">
        <p14:creationId xmlns:p14="http://schemas.microsoft.com/office/powerpoint/2010/main" val="6587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Plan du monument ou du jardin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7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113620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jardin aujourd’hui (1)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90557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re 1"/>
          <p:cNvSpPr txBox="1">
            <a:spLocks/>
          </p:cNvSpPr>
          <p:nvPr/>
        </p:nvSpPr>
        <p:spPr bwMode="auto">
          <a:xfrm>
            <a:off x="0" y="0"/>
            <a:ext cx="10693400" cy="871829"/>
          </a:xfrm>
          <a:prstGeom prst="rect">
            <a:avLst/>
          </a:prstGeom>
          <a:solidFill>
            <a:srgbClr val="00263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200" dirty="0">
                <a:solidFill>
                  <a:schemeClr val="bg1"/>
                </a:solidFill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Vue d’ensemble du monument ou du jardin aujourd’hui (2)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8553" y="1297038"/>
            <a:ext cx="10576293" cy="62428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fr-FR" altLang="fr-FR" sz="3529"/>
          </a:p>
        </p:txBody>
      </p:sp>
      <p:sp>
        <p:nvSpPr>
          <p:cNvPr id="6" name="Google Shape;90;p13"/>
          <p:cNvSpPr txBox="1">
            <a:spLocks/>
          </p:cNvSpPr>
          <p:nvPr/>
        </p:nvSpPr>
        <p:spPr>
          <a:xfrm>
            <a:off x="1138114" y="4019515"/>
            <a:ext cx="8576483" cy="794800"/>
          </a:xfrm>
          <a:prstGeom prst="rect">
            <a:avLst/>
          </a:prstGeom>
        </p:spPr>
        <p:txBody>
          <a:bodyPr spcFirstLastPara="1" lIns="100821" tIns="100821" rIns="100821" bIns="100821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dirty="0">
                <a:solidFill>
                  <a:schemeClr val="bg1">
                    <a:lumMod val="75000"/>
                  </a:schemeClr>
                </a:solidFill>
              </a:rPr>
              <a:t>Ajoutez ici le visuel</a:t>
            </a:r>
          </a:p>
        </p:txBody>
      </p:sp>
    </p:spTree>
    <p:extLst>
      <p:ext uri="{BB962C8B-B14F-4D97-AF65-F5344CB8AC3E}">
        <p14:creationId xmlns:p14="http://schemas.microsoft.com/office/powerpoint/2010/main" val="60401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1176</Words>
  <Application>Microsoft Office PowerPoint</Application>
  <PresentationFormat>Personnalisé</PresentationFormat>
  <Paragraphs>231</Paragraphs>
  <Slides>37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Arial</vt:lpstr>
      <vt:lpstr>Book Antiqua</vt:lpstr>
      <vt:lpstr>Calibri</vt:lpstr>
      <vt:lpstr>Noe Display Black</vt:lpstr>
      <vt:lpstr>Segoe UI Historic</vt:lpstr>
      <vt:lpstr>Symbol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</dc:title>
  <dc:subject/>
  <dc:creator>Juriste-3</dc:creator>
  <cp:keywords/>
  <dc:description/>
  <cp:lastModifiedBy>Communication</cp:lastModifiedBy>
  <cp:revision>202</cp:revision>
  <dcterms:created xsi:type="dcterms:W3CDTF">2021-08-03T16:28:49Z</dcterms:created>
  <dcterms:modified xsi:type="dcterms:W3CDTF">2025-12-17T15:50:55Z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2021-08-03T10:00:00Z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2021-08-03T10:00:00Z</vt:filetime>
  </property>
</Properties>
</file>